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 Heavy" charset="1" panose="00000A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Semi-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6.png" Type="http://schemas.openxmlformats.org/officeDocument/2006/relationships/image"/><Relationship Id="rId13" Target="../media/image5.png" Type="http://schemas.openxmlformats.org/officeDocument/2006/relationships/image"/><Relationship Id="rId14" Target="https://psu.mywconline.net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9522">
            <a:off x="-1466084" y="-1104127"/>
            <a:ext cx="6017764" cy="3599717"/>
          </a:xfrm>
          <a:custGeom>
            <a:avLst/>
            <a:gdLst/>
            <a:ahLst/>
            <a:cxnLst/>
            <a:rect r="r" b="b" t="t" l="l"/>
            <a:pathLst>
              <a:path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146" y="6479521"/>
            <a:ext cx="13017405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4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My Journey as a Student Tutor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0"/>
            <a:ext cx="1720970" cy="1398880"/>
          </a:xfrm>
          <a:custGeom>
            <a:avLst/>
            <a:gdLst/>
            <a:ahLst/>
            <a:cxnLst/>
            <a:rect r="r" b="b" t="t" l="l"/>
            <a:pathLst>
              <a:path h="1398880" w="1720970">
                <a:moveTo>
                  <a:pt x="0" y="0"/>
                </a:moveTo>
                <a:lnTo>
                  <a:pt x="1720970" y="0"/>
                </a:lnTo>
                <a:lnTo>
                  <a:pt x="1720970" y="1398880"/>
                </a:lnTo>
                <a:lnTo>
                  <a:pt x="0" y="1398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31" t="-8166" r="-6081" b="-99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16551" y="164982"/>
            <a:ext cx="3923590" cy="1315109"/>
          </a:xfrm>
          <a:custGeom>
            <a:avLst/>
            <a:gdLst/>
            <a:ahLst/>
            <a:cxnLst/>
            <a:rect r="r" b="b" t="t" l="l"/>
            <a:pathLst>
              <a:path h="1315109" w="3923590">
                <a:moveTo>
                  <a:pt x="0" y="0"/>
                </a:moveTo>
                <a:lnTo>
                  <a:pt x="3923590" y="0"/>
                </a:lnTo>
                <a:lnTo>
                  <a:pt x="3923590" y="1315109"/>
                </a:lnTo>
                <a:lnTo>
                  <a:pt x="0" y="1315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22" t="-135793" r="-12423" b="-13906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60522" y="7737837"/>
            <a:ext cx="3450154" cy="113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3600" spc="-20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Presented by: </a:t>
            </a:r>
            <a:r>
              <a:rPr lang="en-US" sz="3600" spc="-201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Shoug Alomran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8930" y="1709161"/>
            <a:ext cx="10101211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3999"/>
              </a:lnSpc>
            </a:pPr>
            <a:r>
              <a:rPr lang="ar-EG" b="true" sz="9999" spc="-4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رحلتي مع تقديم دروس التقوية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94834" y="1398880"/>
            <a:ext cx="9364466" cy="8528156"/>
            <a:chOff x="0" y="0"/>
            <a:chExt cx="2466362" cy="22460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6361" cy="2246099"/>
            </a:xfrm>
            <a:custGeom>
              <a:avLst/>
              <a:gdLst/>
              <a:ahLst/>
              <a:cxnLst/>
              <a:rect r="r" b="b" t="t" l="l"/>
              <a:pathLst>
                <a:path h="2246099" w="2466361">
                  <a:moveTo>
                    <a:pt x="76886" y="0"/>
                  </a:moveTo>
                  <a:lnTo>
                    <a:pt x="2389475" y="0"/>
                  </a:lnTo>
                  <a:cubicBezTo>
                    <a:pt x="2431938" y="0"/>
                    <a:pt x="2466361" y="34423"/>
                    <a:pt x="2466361" y="76886"/>
                  </a:cubicBezTo>
                  <a:lnTo>
                    <a:pt x="2466361" y="2169213"/>
                  </a:lnTo>
                  <a:cubicBezTo>
                    <a:pt x="2466361" y="2189604"/>
                    <a:pt x="2458261" y="2209160"/>
                    <a:pt x="2443842" y="2223579"/>
                  </a:cubicBezTo>
                  <a:cubicBezTo>
                    <a:pt x="2429423" y="2237998"/>
                    <a:pt x="2409867" y="2246099"/>
                    <a:pt x="2389475" y="2246099"/>
                  </a:cubicBezTo>
                  <a:lnTo>
                    <a:pt x="76886" y="2246099"/>
                  </a:lnTo>
                  <a:cubicBezTo>
                    <a:pt x="56495" y="2246099"/>
                    <a:pt x="36938" y="2237998"/>
                    <a:pt x="22519" y="2223579"/>
                  </a:cubicBezTo>
                  <a:cubicBezTo>
                    <a:pt x="8100" y="2209160"/>
                    <a:pt x="0" y="2189604"/>
                    <a:pt x="0" y="2169213"/>
                  </a:cubicBezTo>
                  <a:lnTo>
                    <a:pt x="0" y="76886"/>
                  </a:lnTo>
                  <a:cubicBezTo>
                    <a:pt x="0" y="56495"/>
                    <a:pt x="8100" y="36938"/>
                    <a:pt x="22519" y="22519"/>
                  </a:cubicBezTo>
                  <a:cubicBezTo>
                    <a:pt x="36938" y="8100"/>
                    <a:pt x="56495" y="0"/>
                    <a:pt x="768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466362" cy="227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45224" y="7784286"/>
            <a:ext cx="1469127" cy="1426389"/>
          </a:xfrm>
          <a:custGeom>
            <a:avLst/>
            <a:gdLst/>
            <a:ahLst/>
            <a:cxnLst/>
            <a:rect r="r" b="b" t="t" l="l"/>
            <a:pathLst>
              <a:path h="1426389" w="1469127">
                <a:moveTo>
                  <a:pt x="0" y="0"/>
                </a:moveTo>
                <a:lnTo>
                  <a:pt x="1469127" y="0"/>
                </a:lnTo>
                <a:lnTo>
                  <a:pt x="1469127" y="1426389"/>
                </a:lnTo>
                <a:lnTo>
                  <a:pt x="0" y="1426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49323" y="2162690"/>
            <a:ext cx="1405860" cy="1529854"/>
          </a:xfrm>
          <a:custGeom>
            <a:avLst/>
            <a:gdLst/>
            <a:ahLst/>
            <a:cxnLst/>
            <a:rect r="r" b="b" t="t" l="l"/>
            <a:pathLst>
              <a:path h="1529854" w="1405860">
                <a:moveTo>
                  <a:pt x="0" y="0"/>
                </a:moveTo>
                <a:lnTo>
                  <a:pt x="1405859" y="0"/>
                </a:lnTo>
                <a:lnTo>
                  <a:pt x="1405859" y="1529854"/>
                </a:lnTo>
                <a:lnTo>
                  <a:pt x="0" y="1529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1500" y="0"/>
            <a:ext cx="1720970" cy="1398880"/>
          </a:xfrm>
          <a:custGeom>
            <a:avLst/>
            <a:gdLst/>
            <a:ahLst/>
            <a:cxnLst/>
            <a:rect r="r" b="b" t="t" l="l"/>
            <a:pathLst>
              <a:path h="1398880" w="1720970">
                <a:moveTo>
                  <a:pt x="0" y="0"/>
                </a:moveTo>
                <a:lnTo>
                  <a:pt x="1720971" y="0"/>
                </a:lnTo>
                <a:lnTo>
                  <a:pt x="1720971" y="1398880"/>
                </a:lnTo>
                <a:lnTo>
                  <a:pt x="0" y="139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831" t="-8166" r="-6081" b="-99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96608" y="164982"/>
            <a:ext cx="3743533" cy="1254758"/>
          </a:xfrm>
          <a:custGeom>
            <a:avLst/>
            <a:gdLst/>
            <a:ahLst/>
            <a:cxnLst/>
            <a:rect r="r" b="b" t="t" l="l"/>
            <a:pathLst>
              <a:path h="1254758" w="3743533">
                <a:moveTo>
                  <a:pt x="0" y="0"/>
                </a:moveTo>
                <a:lnTo>
                  <a:pt x="3743533" y="0"/>
                </a:lnTo>
                <a:lnTo>
                  <a:pt x="3743533" y="1254758"/>
                </a:lnTo>
                <a:lnTo>
                  <a:pt x="0" y="1254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222" t="-135793" r="-12423" b="-1390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34208" y="4914841"/>
            <a:ext cx="1236089" cy="1725506"/>
          </a:xfrm>
          <a:custGeom>
            <a:avLst/>
            <a:gdLst/>
            <a:ahLst/>
            <a:cxnLst/>
            <a:rect r="r" b="b" t="t" l="l"/>
            <a:pathLst>
              <a:path h="1725506" w="1236089">
                <a:moveTo>
                  <a:pt x="0" y="0"/>
                </a:moveTo>
                <a:lnTo>
                  <a:pt x="1236089" y="0"/>
                </a:lnTo>
                <a:lnTo>
                  <a:pt x="1236089" y="1725506"/>
                </a:lnTo>
                <a:lnTo>
                  <a:pt x="0" y="1725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0216" y="5495344"/>
            <a:ext cx="7174851" cy="336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 spc="-30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Tips for Students Interested in Tutoring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30895" y="4164718"/>
            <a:ext cx="6140052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-10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Build Your Teaching Toolkit</a:t>
            </a:r>
          </a:p>
          <a:p>
            <a:pPr algn="ctr" rtl="true">
              <a:lnSpc>
                <a:spcPts val="2640"/>
              </a:lnSpc>
            </a:pPr>
            <a:r>
              <a:rPr lang="ar-EG" b="true" sz="2200" spc="-10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طوري أدواتك التدريسية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6254" y="2505590"/>
            <a:ext cx="6907263" cy="131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2655"/>
              </a:lnSpc>
              <a:buFont typeface="Arial"/>
              <a:buChar char="•"/>
            </a:pPr>
            <a:r>
              <a:rPr lang="en-US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Set goals for why you want to tutor</a:t>
            </a:r>
          </a:p>
          <a:p>
            <a:pPr algn="just" marL="345439" indent="-172720" lvl="1">
              <a:lnSpc>
                <a:spcPts val="2655"/>
              </a:lnSpc>
              <a:buFont typeface="Arial"/>
              <a:buChar char="•"/>
            </a:pPr>
            <a:r>
              <a:rPr lang="en-US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Track your progress &amp; reflect on your growth</a:t>
            </a:r>
          </a:p>
          <a:p>
            <a:pPr algn="just" rtl="true" marL="345439" indent="-172720" lvl="1">
              <a:lnSpc>
                <a:spcPts val="2655"/>
              </a:lnSpc>
              <a:buFont typeface="Arial"/>
              <a:buChar char="•"/>
            </a:pPr>
            <a:r>
              <a:rPr lang="ar-EG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حددي أهدافك من التدريس</a:t>
            </a:r>
          </a:p>
          <a:p>
            <a:pPr algn="just" rtl="true" marL="345439" indent="-172720" lvl="1">
              <a:lnSpc>
                <a:spcPts val="2655"/>
              </a:lnSpc>
              <a:buFont typeface="Arial"/>
              <a:buChar char="•"/>
            </a:pPr>
            <a:r>
              <a:rPr lang="ar-EG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تابعي تقدمك وقيّمي نموك المهني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26254" y="4962466"/>
            <a:ext cx="6907263" cy="231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2655"/>
              </a:lnSpc>
              <a:buFont typeface="Arial"/>
              <a:buChar char="•"/>
            </a:pPr>
            <a:r>
              <a:rPr lang="en-US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Explain concepts clearly using examples, templates, &amp; strategies for different learning styles</a:t>
            </a:r>
          </a:p>
          <a:p>
            <a:pPr algn="just" marL="345439" indent="-172720" lvl="1">
              <a:lnSpc>
                <a:spcPts val="2655"/>
              </a:lnSpc>
              <a:buFont typeface="Arial"/>
              <a:buChar char="•"/>
            </a:pPr>
            <a:r>
              <a:rPr lang="en-US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Strengthen communication &amp; patience by preparing before each session &amp; reflecting afterward</a:t>
            </a:r>
          </a:p>
          <a:p>
            <a:pPr algn="just" rtl="true" marL="345439" indent="-172720" lvl="1">
              <a:lnSpc>
                <a:spcPts val="2655"/>
              </a:lnSpc>
              <a:buFont typeface="Arial"/>
              <a:buChar char="•"/>
            </a:pPr>
            <a:r>
              <a:rPr lang="ar-EG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شرحي المفاهيم بوضوح باستخدام أمثلة وقوالب واستراتيجيات تناسب أنماط التعلم المختلفة</a:t>
            </a:r>
          </a:p>
          <a:p>
            <a:pPr algn="just" rtl="true" marL="345439" indent="-172720" lvl="1">
              <a:lnSpc>
                <a:spcPts val="2655"/>
              </a:lnSpc>
              <a:buFont typeface="Arial"/>
              <a:buChar char="•"/>
            </a:pPr>
            <a:r>
              <a:rPr lang="ar-EG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عزّزي مهارات التواصل والصبر من خلال التحضير المسبق والتقييم بعد كل جلسة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51934" y="8346008"/>
            <a:ext cx="6781582" cy="131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2655"/>
              </a:lnSpc>
              <a:buFont typeface="Arial"/>
              <a:buChar char="•"/>
            </a:pPr>
            <a:r>
              <a:rPr lang="en-US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Practice tutoring across pl</a:t>
            </a:r>
            <a:r>
              <a:rPr lang="en-US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atforms</a:t>
            </a:r>
          </a:p>
          <a:p>
            <a:pPr algn="just" marL="345439" indent="-172720" lvl="1">
              <a:lnSpc>
                <a:spcPts val="2655"/>
              </a:lnSpc>
              <a:buFont typeface="Arial"/>
              <a:buChar char="•"/>
            </a:pPr>
            <a:r>
              <a:rPr lang="en-US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Build confidence in both digital &amp; face‑to‑face settings</a:t>
            </a:r>
          </a:p>
          <a:p>
            <a:pPr algn="just" rtl="true" marL="345439" indent="-172720" lvl="1">
              <a:lnSpc>
                <a:spcPts val="2655"/>
              </a:lnSpc>
              <a:buFont typeface="Arial"/>
              <a:buChar char="•"/>
            </a:pPr>
            <a:r>
              <a:rPr lang="ar-EG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مارسي التدريس عبر المنصات الرقمية والحضورية</a:t>
            </a:r>
          </a:p>
          <a:p>
            <a:pPr algn="just" rtl="true" marL="345439" indent="-172720" lvl="1">
              <a:lnSpc>
                <a:spcPts val="2655"/>
              </a:lnSpc>
              <a:buFont typeface="Arial"/>
              <a:buChar char="•"/>
            </a:pPr>
            <a:r>
              <a:rPr lang="ar-EG" sz="1599" spc="-75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طوّري ثقتك بنفسك في بيئات متنوعة وأساليب متعددة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132" y="2858002"/>
            <a:ext cx="6843019" cy="222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8959"/>
              </a:lnSpc>
            </a:pPr>
            <a:r>
              <a:rPr lang="ar-EG" b="true" sz="6399" spc="-30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نصائح للطالب المهتمين بالتدريس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07095" y="7640770"/>
            <a:ext cx="6140052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2640"/>
              </a:lnSpc>
            </a:pPr>
            <a:r>
              <a:rPr lang="en-US" b="true" sz="2200" spc="-10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Teach Anywhere, Teach Confidently</a:t>
            </a:r>
          </a:p>
          <a:p>
            <a:pPr algn="ctr" rtl="true">
              <a:lnSpc>
                <a:spcPts val="2640"/>
              </a:lnSpc>
            </a:pPr>
            <a:r>
              <a:rPr lang="ar-EG" b="true" sz="2200" spc="-10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د</a:t>
            </a:r>
            <a:r>
              <a:rPr lang="ar-EG" b="true" sz="2200" spc="-10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رسي بثقة في كل مكان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92795" y="1762640"/>
            <a:ext cx="6140052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2640"/>
              </a:lnSpc>
            </a:pPr>
            <a:r>
              <a:rPr lang="en-US" b="true" sz="2200" spc="-10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Start With Intention</a:t>
            </a:r>
          </a:p>
          <a:p>
            <a:pPr algn="ctr" rtl="true">
              <a:lnSpc>
                <a:spcPts val="2640"/>
              </a:lnSpc>
            </a:pPr>
            <a:r>
              <a:rPr lang="ar-EG" b="true" sz="2200" spc="-10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ابدئي بنيّة واضحة</a:t>
            </a:r>
          </a:p>
        </p:txBody>
      </p:sp>
      <p:sp>
        <p:nvSpPr>
          <p:cNvPr name="AutoShape 19" id="19"/>
          <p:cNvSpPr/>
          <p:nvPr/>
        </p:nvSpPr>
        <p:spPr>
          <a:xfrm>
            <a:off x="9555182" y="3986434"/>
            <a:ext cx="6495404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9555182" y="7531553"/>
            <a:ext cx="6495404" cy="0"/>
          </a:xfrm>
          <a:prstGeom prst="line">
            <a:avLst/>
          </a:prstGeom>
          <a:ln cap="flat" w="19050">
            <a:solidFill>
              <a:srgbClr val="B4B4B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9522">
            <a:off x="-1466084" y="-1104127"/>
            <a:ext cx="6017764" cy="3599717"/>
          </a:xfrm>
          <a:custGeom>
            <a:avLst/>
            <a:gdLst/>
            <a:ahLst/>
            <a:cxnLst/>
            <a:rect r="r" b="b" t="t" l="l"/>
            <a:pathLst>
              <a:path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92569"/>
            <a:ext cx="9672886" cy="605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95"/>
              </a:lnSpc>
            </a:pPr>
            <a:r>
              <a:rPr lang="en-US" b="true" sz="24569" spc="-1154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  <p:sp>
        <p:nvSpPr>
          <p:cNvPr name="AutoShape 6" id="6"/>
          <p:cNvSpPr/>
          <p:nvPr/>
        </p:nvSpPr>
        <p:spPr>
          <a:xfrm>
            <a:off x="1045163" y="1616329"/>
            <a:ext cx="16214137" cy="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70692" y="6848200"/>
            <a:ext cx="358045" cy="358045"/>
          </a:xfrm>
          <a:custGeom>
            <a:avLst/>
            <a:gdLst/>
            <a:ahLst/>
            <a:cxnLst/>
            <a:rect r="r" b="b" t="t" l="l"/>
            <a:pathLst>
              <a:path h="358045" w="358045">
                <a:moveTo>
                  <a:pt x="0" y="0"/>
                </a:moveTo>
                <a:lnTo>
                  <a:pt x="358044" y="0"/>
                </a:lnTo>
                <a:lnTo>
                  <a:pt x="358044" y="358045"/>
                </a:lnTo>
                <a:lnTo>
                  <a:pt x="0" y="3580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70141" y="7730120"/>
            <a:ext cx="359146" cy="359146"/>
          </a:xfrm>
          <a:custGeom>
            <a:avLst/>
            <a:gdLst/>
            <a:ahLst/>
            <a:cxnLst/>
            <a:rect r="r" b="b" t="t" l="l"/>
            <a:pathLst>
              <a:path h="359146" w="359146">
                <a:moveTo>
                  <a:pt x="0" y="0"/>
                </a:moveTo>
                <a:lnTo>
                  <a:pt x="359146" y="0"/>
                </a:lnTo>
                <a:lnTo>
                  <a:pt x="359146" y="359146"/>
                </a:lnTo>
                <a:lnTo>
                  <a:pt x="0" y="359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873011" y="8582534"/>
            <a:ext cx="356276" cy="356276"/>
          </a:xfrm>
          <a:custGeom>
            <a:avLst/>
            <a:gdLst/>
            <a:ahLst/>
            <a:cxnLst/>
            <a:rect r="r" b="b" t="t" l="l"/>
            <a:pathLst>
              <a:path h="356276" w="356276">
                <a:moveTo>
                  <a:pt x="0" y="0"/>
                </a:moveTo>
                <a:lnTo>
                  <a:pt x="356276" y="0"/>
                </a:lnTo>
                <a:lnTo>
                  <a:pt x="356276" y="356275"/>
                </a:lnTo>
                <a:lnTo>
                  <a:pt x="0" y="356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616551" y="164982"/>
            <a:ext cx="3923590" cy="1315109"/>
          </a:xfrm>
          <a:custGeom>
            <a:avLst/>
            <a:gdLst/>
            <a:ahLst/>
            <a:cxnLst/>
            <a:rect r="r" b="b" t="t" l="l"/>
            <a:pathLst>
              <a:path h="1315109" w="3923590">
                <a:moveTo>
                  <a:pt x="0" y="0"/>
                </a:moveTo>
                <a:lnTo>
                  <a:pt x="3923590" y="0"/>
                </a:lnTo>
                <a:lnTo>
                  <a:pt x="3923590" y="1315109"/>
                </a:lnTo>
                <a:lnTo>
                  <a:pt x="0" y="13151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3222" t="-135793" r="-12423" b="-13906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66497" y="1578229"/>
            <a:ext cx="6092803" cy="5181359"/>
          </a:xfrm>
          <a:custGeom>
            <a:avLst/>
            <a:gdLst/>
            <a:ahLst/>
            <a:cxnLst/>
            <a:rect r="r" b="b" t="t" l="l"/>
            <a:pathLst>
              <a:path h="5181359" w="6092803">
                <a:moveTo>
                  <a:pt x="0" y="0"/>
                </a:moveTo>
                <a:lnTo>
                  <a:pt x="6092803" y="0"/>
                </a:lnTo>
                <a:lnTo>
                  <a:pt x="6092803" y="5181359"/>
                </a:lnTo>
                <a:lnTo>
                  <a:pt x="0" y="51813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01262" y="7848014"/>
            <a:ext cx="3500324" cy="1239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3921" spc="-21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for your time &amp; attention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44633" y="6854650"/>
            <a:ext cx="4023696" cy="30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72" u="sng">
                <a:solidFill>
                  <a:srgbClr val="393939"/>
                </a:solidFill>
                <a:latin typeface="Open Sauce"/>
                <a:ea typeface="Open Sauce"/>
                <a:cs typeface="Open Sauce"/>
                <a:sym typeface="Open Sauce"/>
                <a:hlinkClick r:id="rId14" tooltip="https://psu.mywconline.net"/>
              </a:rPr>
              <a:t>https://psu.mywconline.net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44633" y="7737300"/>
            <a:ext cx="4023696" cy="30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72">
                <a:solidFill>
                  <a:srgbClr val="393939"/>
                </a:solidFill>
                <a:latin typeface="Open Sauce"/>
                <a:ea typeface="Open Sauce"/>
                <a:cs typeface="Open Sauce"/>
                <a:sym typeface="Open Sauce"/>
              </a:rPr>
              <a:t>wtc@psu.edu.sa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44633" y="8615053"/>
            <a:ext cx="4023696" cy="30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72">
                <a:solidFill>
                  <a:srgbClr val="393939"/>
                </a:solidFill>
                <a:latin typeface="Open Sauce"/>
                <a:ea typeface="Open Sauce"/>
                <a:cs typeface="Open Sauce"/>
                <a:sym typeface="Open Sauce"/>
              </a:rPr>
              <a:t>Prince Sultan University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43327" y="-1437860"/>
            <a:ext cx="12858845" cy="4933121"/>
          </a:xfrm>
          <a:custGeom>
            <a:avLst/>
            <a:gdLst/>
            <a:ahLst/>
            <a:cxnLst/>
            <a:rect r="r" b="b" t="t" l="l"/>
            <a:pathLst>
              <a:path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68640" y="-1913484"/>
            <a:ext cx="8595110" cy="14062990"/>
            <a:chOff x="0" y="0"/>
            <a:chExt cx="2263733" cy="37038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3733" cy="3703833"/>
            </a:xfrm>
            <a:custGeom>
              <a:avLst/>
              <a:gdLst/>
              <a:ahLst/>
              <a:cxnLst/>
              <a:rect r="r" b="b" t="t" l="l"/>
              <a:pathLst>
                <a:path h="3703833" w="2263733">
                  <a:moveTo>
                    <a:pt x="36029" y="0"/>
                  </a:moveTo>
                  <a:lnTo>
                    <a:pt x="2227703" y="0"/>
                  </a:lnTo>
                  <a:cubicBezTo>
                    <a:pt x="2247602" y="0"/>
                    <a:pt x="2263733" y="16131"/>
                    <a:pt x="2263733" y="36029"/>
                  </a:cubicBezTo>
                  <a:lnTo>
                    <a:pt x="2263733" y="3667803"/>
                  </a:lnTo>
                  <a:cubicBezTo>
                    <a:pt x="2263733" y="3687702"/>
                    <a:pt x="2247602" y="3703833"/>
                    <a:pt x="2227703" y="3703833"/>
                  </a:cubicBezTo>
                  <a:lnTo>
                    <a:pt x="36029" y="3703833"/>
                  </a:lnTo>
                  <a:cubicBezTo>
                    <a:pt x="16131" y="3703833"/>
                    <a:pt x="0" y="3687702"/>
                    <a:pt x="0" y="3667803"/>
                  </a:cubicBezTo>
                  <a:lnTo>
                    <a:pt x="0" y="36029"/>
                  </a:lnTo>
                  <a:cubicBezTo>
                    <a:pt x="0" y="16131"/>
                    <a:pt x="16131" y="0"/>
                    <a:pt x="360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63733" cy="373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2334" y="6791374"/>
            <a:ext cx="5453960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9999" spc="-4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Today’s Agenda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46414" y="1212037"/>
            <a:ext cx="594498" cy="4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383" spc="-15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9336" y="1131864"/>
            <a:ext cx="7049220" cy="65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Welcome &amp; Introduction</a:t>
            </a:r>
          </a:p>
          <a:p>
            <a:pPr algn="just">
              <a:lnSpc>
                <a:spcPts val="2522"/>
              </a:lnSpc>
            </a:pPr>
            <a:r>
              <a:rPr lang="ar-EG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لترحيب والتعريف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9336" y="2121114"/>
            <a:ext cx="8619845" cy="71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How the Journey Started </a:t>
            </a:r>
          </a:p>
          <a:p>
            <a:pPr algn="just">
              <a:lnSpc>
                <a:spcPts val="2844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ar-EG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كيف بدأت الرحلة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9336" y="3211860"/>
            <a:ext cx="8619845" cy="65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Developing Tutoring &amp; Mentoring Skills</a:t>
            </a:r>
          </a:p>
          <a:p>
            <a:pPr algn="just">
              <a:lnSpc>
                <a:spcPts val="2522"/>
              </a:lnSpc>
            </a:pPr>
            <a:r>
              <a:rPr lang="ar-EG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تطوير مهارات التدريس والإرشاد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9336" y="4477277"/>
            <a:ext cx="8619845" cy="65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Academic &amp; Personal Growth</a:t>
            </a:r>
          </a:p>
          <a:p>
            <a:pPr algn="just">
              <a:lnSpc>
                <a:spcPts val="2522"/>
              </a:lnSpc>
            </a:pPr>
            <a:r>
              <a:rPr lang="ar-EG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النمو الأكاديمي والشخصي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43327" y="7016612"/>
            <a:ext cx="8082031" cy="65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Financial Benefits &amp; Time‑Management Balance </a:t>
            </a:r>
          </a:p>
          <a:p>
            <a:pPr algn="just">
              <a:lnSpc>
                <a:spcPts val="2522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ar-EG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الفوائد المالية و إدارة الوقت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3327" y="8213928"/>
            <a:ext cx="8619845" cy="65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Tips for Students Interested in Tutoring</a:t>
            </a:r>
          </a:p>
          <a:p>
            <a:pPr algn="just">
              <a:lnSpc>
                <a:spcPts val="2522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ar-EG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نصائح للطالبات المهتمات بالتدريس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3327" y="9359427"/>
            <a:ext cx="8619845" cy="71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7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Closing &amp; Q&amp;A</a:t>
            </a:r>
          </a:p>
          <a:p>
            <a:pPr algn="just">
              <a:lnSpc>
                <a:spcPts val="2817"/>
              </a:lnSpc>
            </a:pPr>
            <a:r>
              <a:rPr lang="ar-EG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الخاتمة وجلسة الأسئلة والأجوبة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9336" y="5746945"/>
            <a:ext cx="8619845" cy="65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Student Feedback &amp; Positive Reviews </a:t>
            </a:r>
          </a:p>
          <a:p>
            <a:pPr algn="just">
              <a:lnSpc>
                <a:spcPts val="2522"/>
              </a:lnSpc>
            </a:pPr>
            <a:r>
              <a:rPr lang="ar-EG" sz="2683" spc="-126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آراء الطالبات والتقييمات الإيجاب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186432" y="164982"/>
            <a:ext cx="3539868" cy="1186493"/>
          </a:xfrm>
          <a:custGeom>
            <a:avLst/>
            <a:gdLst/>
            <a:ahLst/>
            <a:cxnLst/>
            <a:rect r="r" b="b" t="t" l="l"/>
            <a:pathLst>
              <a:path h="1186493" w="3539868">
                <a:moveTo>
                  <a:pt x="0" y="0"/>
                </a:moveTo>
                <a:lnTo>
                  <a:pt x="3539868" y="0"/>
                </a:lnTo>
                <a:lnTo>
                  <a:pt x="3539868" y="1186494"/>
                </a:lnTo>
                <a:lnTo>
                  <a:pt x="0" y="1186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22" t="-135793" r="-12423" b="-13906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63104" y="2404927"/>
            <a:ext cx="6406762" cy="334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399"/>
              </a:lnSpc>
            </a:pPr>
            <a:r>
              <a:rPr lang="ar-EG" b="true" sz="9999" spc="-4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جدول أعمال اليوم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10383" y="329260"/>
            <a:ext cx="2717639" cy="2209017"/>
          </a:xfrm>
          <a:custGeom>
            <a:avLst/>
            <a:gdLst/>
            <a:ahLst/>
            <a:cxnLst/>
            <a:rect r="r" b="b" t="t" l="l"/>
            <a:pathLst>
              <a:path h="2209017" w="2717639">
                <a:moveTo>
                  <a:pt x="0" y="0"/>
                </a:moveTo>
                <a:lnTo>
                  <a:pt x="2717640" y="0"/>
                </a:lnTo>
                <a:lnTo>
                  <a:pt x="2717640" y="2209017"/>
                </a:lnTo>
                <a:lnTo>
                  <a:pt x="0" y="2209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831" t="-8166" r="-6081" b="-9963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472539" y="2268564"/>
            <a:ext cx="594498" cy="4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383" spc="-15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81247" y="3333625"/>
            <a:ext cx="594498" cy="4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383" spc="-15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89138" y="4599042"/>
            <a:ext cx="594498" cy="4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383" spc="-15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89138" y="5863304"/>
            <a:ext cx="594498" cy="4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383" spc="-15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72539" y="7138377"/>
            <a:ext cx="594498" cy="4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383" spc="-15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81247" y="8335693"/>
            <a:ext cx="594498" cy="4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383" spc="-15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89138" y="9529161"/>
            <a:ext cx="594498" cy="4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383" spc="-15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496" y="2146622"/>
            <a:ext cx="17855008" cy="7406696"/>
            <a:chOff x="0" y="0"/>
            <a:chExt cx="4702554" cy="1950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2554" cy="1950735"/>
            </a:xfrm>
            <a:custGeom>
              <a:avLst/>
              <a:gdLst/>
              <a:ahLst/>
              <a:cxnLst/>
              <a:rect r="r" b="b" t="t" l="l"/>
              <a:pathLst>
                <a:path h="1950735" w="4702554">
                  <a:moveTo>
                    <a:pt x="40325" y="0"/>
                  </a:moveTo>
                  <a:lnTo>
                    <a:pt x="4662229" y="0"/>
                  </a:lnTo>
                  <a:cubicBezTo>
                    <a:pt x="4684500" y="0"/>
                    <a:pt x="4702554" y="18054"/>
                    <a:pt x="4702554" y="40325"/>
                  </a:cubicBezTo>
                  <a:lnTo>
                    <a:pt x="4702554" y="1910410"/>
                  </a:lnTo>
                  <a:cubicBezTo>
                    <a:pt x="4702554" y="1932681"/>
                    <a:pt x="4684500" y="1950735"/>
                    <a:pt x="4662229" y="1950735"/>
                  </a:cubicBezTo>
                  <a:lnTo>
                    <a:pt x="40325" y="1950735"/>
                  </a:lnTo>
                  <a:cubicBezTo>
                    <a:pt x="18054" y="1950735"/>
                    <a:pt x="0" y="1932681"/>
                    <a:pt x="0" y="1910410"/>
                  </a:cubicBezTo>
                  <a:lnTo>
                    <a:pt x="0" y="40325"/>
                  </a:lnTo>
                  <a:cubicBezTo>
                    <a:pt x="0" y="18054"/>
                    <a:pt x="18054" y="0"/>
                    <a:pt x="40325" y="0"/>
                  </a:cubicBezTo>
                  <a:close/>
                </a:path>
              </a:pathLst>
            </a:custGeom>
            <a:solidFill>
              <a:srgbClr val="13947F"/>
            </a:solidFill>
            <a:ln w="19050" cap="rnd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4702554" cy="2055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7853" y="2647511"/>
            <a:ext cx="8923018" cy="149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5"/>
              </a:lnSpc>
            </a:pPr>
            <a:r>
              <a:rPr lang="en-US" b="true" sz="11696" spc="-549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052" y="5209579"/>
            <a:ext cx="8084620" cy="227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5" indent="-269872" lvl="1">
              <a:lnSpc>
                <a:spcPts val="6249"/>
              </a:lnSpc>
              <a:buAutoNum type="arabicPeriod" startAt="1"/>
            </a:pPr>
            <a:r>
              <a:rPr lang="en-US" b="true" sz="2499" spc="-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Who I Am</a:t>
            </a:r>
          </a:p>
          <a:p>
            <a:pPr algn="just" marL="539745" indent="-269872" lvl="1">
              <a:lnSpc>
                <a:spcPts val="6249"/>
              </a:lnSpc>
              <a:buAutoNum type="arabicPeriod" startAt="1"/>
            </a:pPr>
            <a:r>
              <a:rPr lang="en-US" b="true" sz="2499" spc="-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 Roles Outside WTC</a:t>
            </a:r>
          </a:p>
          <a:p>
            <a:pPr algn="just" marL="539745" indent="-269872" lvl="1">
              <a:lnSpc>
                <a:spcPts val="6249"/>
              </a:lnSpc>
              <a:buAutoNum type="arabicPeriod" startAt="1"/>
            </a:pPr>
            <a:r>
              <a:rPr lang="en-US" b="true" sz="2499" spc="-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Tutoring Shaped My Journey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66551" y="5209579"/>
            <a:ext cx="7501942" cy="227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 marL="539746" indent="-269873" lvl="1">
              <a:lnSpc>
                <a:spcPts val="6249"/>
              </a:lnSpc>
              <a:buAutoNum type="arabicPeriod" startAt="1"/>
            </a:pPr>
            <a:r>
              <a:rPr lang="ar-EG" b="true" sz="2499" spc="-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من أنا</a:t>
            </a:r>
          </a:p>
          <a:p>
            <a:pPr algn="just" rtl="true" marL="539746" indent="-269873" lvl="1">
              <a:lnSpc>
                <a:spcPts val="6249"/>
              </a:lnSpc>
              <a:buAutoNum type="arabicPeriod" startAt="1"/>
            </a:pPr>
            <a:r>
              <a:rPr lang="ar-EG" b="true" sz="2499" spc="-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أدواري خارج المركز</a:t>
            </a:r>
          </a:p>
          <a:p>
            <a:pPr algn="just" rtl="true" marL="539746" indent="-269873" lvl="1">
              <a:lnSpc>
                <a:spcPts val="6249"/>
              </a:lnSpc>
              <a:buAutoNum type="arabicPeriod" startAt="1"/>
            </a:pPr>
            <a:r>
              <a:rPr lang="ar-EG" b="true" sz="2499" spc="-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كيف أثّر التدريس على مسيرتي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47859" y="0"/>
            <a:ext cx="1720970" cy="1398880"/>
          </a:xfrm>
          <a:custGeom>
            <a:avLst/>
            <a:gdLst/>
            <a:ahLst/>
            <a:cxnLst/>
            <a:rect r="r" b="b" t="t" l="l"/>
            <a:pathLst>
              <a:path h="1398880" w="1720970">
                <a:moveTo>
                  <a:pt x="0" y="0"/>
                </a:moveTo>
                <a:lnTo>
                  <a:pt x="1720970" y="0"/>
                </a:lnTo>
                <a:lnTo>
                  <a:pt x="1720970" y="1398880"/>
                </a:lnTo>
                <a:lnTo>
                  <a:pt x="0" y="139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31" t="-8166" r="-6081" b="-99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35710" y="164982"/>
            <a:ext cx="3923590" cy="1315109"/>
          </a:xfrm>
          <a:custGeom>
            <a:avLst/>
            <a:gdLst/>
            <a:ahLst/>
            <a:cxnLst/>
            <a:rect r="r" b="b" t="t" l="l"/>
            <a:pathLst>
              <a:path h="1315109" w="3923590">
                <a:moveTo>
                  <a:pt x="0" y="0"/>
                </a:moveTo>
                <a:lnTo>
                  <a:pt x="3923590" y="0"/>
                </a:lnTo>
                <a:lnTo>
                  <a:pt x="3923590" y="1315109"/>
                </a:lnTo>
                <a:lnTo>
                  <a:pt x="0" y="131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22" t="-135793" r="-12423" b="-13906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52223" y="2621784"/>
            <a:ext cx="8923018" cy="151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1182"/>
              </a:lnSpc>
            </a:pPr>
            <a:r>
              <a:rPr lang="ar-EG" b="true" sz="11896" spc="-559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المقدمة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9766551" y="2326509"/>
            <a:ext cx="0" cy="6931791"/>
          </a:xfrm>
          <a:prstGeom prst="line">
            <a:avLst/>
          </a:prstGeom>
          <a:ln cap="flat" w="19050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25852">
            <a:off x="11466076" y="-4040445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64581" y="6163012"/>
            <a:ext cx="12299674" cy="5143500"/>
          </a:xfrm>
          <a:custGeom>
            <a:avLst/>
            <a:gdLst/>
            <a:ahLst/>
            <a:cxnLst/>
            <a:rect r="r" b="b" t="t" l="l"/>
            <a:pathLst>
              <a:path h="5143500" w="12299674">
                <a:moveTo>
                  <a:pt x="0" y="0"/>
                </a:moveTo>
                <a:lnTo>
                  <a:pt x="12299674" y="0"/>
                </a:lnTo>
                <a:lnTo>
                  <a:pt x="122996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3219" y="5267510"/>
            <a:ext cx="16230600" cy="140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7"/>
              </a:lnSpc>
            </a:pPr>
            <a:r>
              <a:rPr lang="en-US" b="true" sz="10965" spc="-515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How the Journey Started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0"/>
            <a:ext cx="1720970" cy="1398880"/>
          </a:xfrm>
          <a:custGeom>
            <a:avLst/>
            <a:gdLst/>
            <a:ahLst/>
            <a:cxnLst/>
            <a:rect r="r" b="b" t="t" l="l"/>
            <a:pathLst>
              <a:path h="1398880" w="1720970">
                <a:moveTo>
                  <a:pt x="0" y="0"/>
                </a:moveTo>
                <a:lnTo>
                  <a:pt x="1720970" y="0"/>
                </a:lnTo>
                <a:lnTo>
                  <a:pt x="1720970" y="1398880"/>
                </a:lnTo>
                <a:lnTo>
                  <a:pt x="0" y="139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31" t="-8166" r="-6081" b="-99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16551" y="164982"/>
            <a:ext cx="3923590" cy="1315109"/>
          </a:xfrm>
          <a:custGeom>
            <a:avLst/>
            <a:gdLst/>
            <a:ahLst/>
            <a:cxnLst/>
            <a:rect r="r" b="b" t="t" l="l"/>
            <a:pathLst>
              <a:path h="1315109" w="3923590">
                <a:moveTo>
                  <a:pt x="0" y="0"/>
                </a:moveTo>
                <a:lnTo>
                  <a:pt x="3923590" y="0"/>
                </a:lnTo>
                <a:lnTo>
                  <a:pt x="3923590" y="1315109"/>
                </a:lnTo>
                <a:lnTo>
                  <a:pt x="0" y="1315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22" t="-135793" r="-12423" b="-1390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75315" y="2924207"/>
            <a:ext cx="14676120" cy="140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307"/>
              </a:lnSpc>
            </a:pPr>
            <a:r>
              <a:rPr lang="ar-EG" b="true" sz="10965" spc="-515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كيف بدأت هذي الرحلة؟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3623">
            <a:off x="6346841" y="-1712143"/>
            <a:ext cx="14118808" cy="9138719"/>
          </a:xfrm>
          <a:custGeom>
            <a:avLst/>
            <a:gdLst/>
            <a:ahLst/>
            <a:cxnLst/>
            <a:rect r="r" b="b" t="t" l="l"/>
            <a:pathLst>
              <a:path h="9138719" w="14118808">
                <a:moveTo>
                  <a:pt x="0" y="0"/>
                </a:moveTo>
                <a:lnTo>
                  <a:pt x="14118808" y="0"/>
                </a:lnTo>
                <a:lnTo>
                  <a:pt x="14118808" y="9138719"/>
                </a:lnTo>
                <a:lnTo>
                  <a:pt x="0" y="9138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5337" y="3019211"/>
            <a:ext cx="15027153" cy="941546"/>
            <a:chOff x="0" y="0"/>
            <a:chExt cx="20036203" cy="12553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6176251" y="0"/>
              <a:ext cx="3859953" cy="1255395"/>
              <a:chOff x="0" y="0"/>
              <a:chExt cx="762460" cy="24797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62460" cy="247979"/>
              </a:xfrm>
              <a:custGeom>
                <a:avLst/>
                <a:gdLst/>
                <a:ahLst/>
                <a:cxnLst/>
                <a:rect r="r" b="b" t="t" l="l"/>
                <a:pathLst>
                  <a:path h="247979" w="762460">
                    <a:moveTo>
                      <a:pt x="123990" y="0"/>
                    </a:moveTo>
                    <a:lnTo>
                      <a:pt x="638470" y="0"/>
                    </a:lnTo>
                    <a:cubicBezTo>
                      <a:pt x="706948" y="0"/>
                      <a:pt x="762460" y="55512"/>
                      <a:pt x="762460" y="123990"/>
                    </a:cubicBezTo>
                    <a:lnTo>
                      <a:pt x="762460" y="123990"/>
                    </a:lnTo>
                    <a:cubicBezTo>
                      <a:pt x="762460" y="156874"/>
                      <a:pt x="749397" y="188411"/>
                      <a:pt x="726144" y="211663"/>
                    </a:cubicBezTo>
                    <a:cubicBezTo>
                      <a:pt x="702892" y="234916"/>
                      <a:pt x="671354" y="247979"/>
                      <a:pt x="638470" y="247979"/>
                    </a:cubicBezTo>
                    <a:lnTo>
                      <a:pt x="123990" y="247979"/>
                    </a:lnTo>
                    <a:cubicBezTo>
                      <a:pt x="91106" y="247979"/>
                      <a:pt x="59568" y="234916"/>
                      <a:pt x="36316" y="211663"/>
                    </a:cubicBezTo>
                    <a:cubicBezTo>
                      <a:pt x="13063" y="188411"/>
                      <a:pt x="0" y="156874"/>
                      <a:pt x="0" y="123990"/>
                    </a:cubicBezTo>
                    <a:lnTo>
                      <a:pt x="0" y="123990"/>
                    </a:lnTo>
                    <a:cubicBezTo>
                      <a:pt x="0" y="91106"/>
                      <a:pt x="13063" y="59568"/>
                      <a:pt x="36316" y="36316"/>
                    </a:cubicBezTo>
                    <a:cubicBezTo>
                      <a:pt x="59568" y="13063"/>
                      <a:pt x="91106" y="0"/>
                      <a:pt x="12399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762460" cy="276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15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3859953" cy="1255395"/>
              <a:chOff x="0" y="0"/>
              <a:chExt cx="762460" cy="24797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62460" cy="247979"/>
              </a:xfrm>
              <a:custGeom>
                <a:avLst/>
                <a:gdLst/>
                <a:ahLst/>
                <a:cxnLst/>
                <a:rect r="r" b="b" t="t" l="l"/>
                <a:pathLst>
                  <a:path h="247979" w="762460">
                    <a:moveTo>
                      <a:pt x="123990" y="0"/>
                    </a:moveTo>
                    <a:lnTo>
                      <a:pt x="638470" y="0"/>
                    </a:lnTo>
                    <a:cubicBezTo>
                      <a:pt x="706948" y="0"/>
                      <a:pt x="762460" y="55512"/>
                      <a:pt x="762460" y="123990"/>
                    </a:cubicBezTo>
                    <a:lnTo>
                      <a:pt x="762460" y="123990"/>
                    </a:lnTo>
                    <a:cubicBezTo>
                      <a:pt x="762460" y="156874"/>
                      <a:pt x="749397" y="188411"/>
                      <a:pt x="726144" y="211663"/>
                    </a:cubicBezTo>
                    <a:cubicBezTo>
                      <a:pt x="702892" y="234916"/>
                      <a:pt x="671354" y="247979"/>
                      <a:pt x="638470" y="247979"/>
                    </a:cubicBezTo>
                    <a:lnTo>
                      <a:pt x="123990" y="247979"/>
                    </a:lnTo>
                    <a:cubicBezTo>
                      <a:pt x="91106" y="247979"/>
                      <a:pt x="59568" y="234916"/>
                      <a:pt x="36316" y="211663"/>
                    </a:cubicBezTo>
                    <a:cubicBezTo>
                      <a:pt x="13063" y="188411"/>
                      <a:pt x="0" y="156874"/>
                      <a:pt x="0" y="123990"/>
                    </a:cubicBezTo>
                    <a:lnTo>
                      <a:pt x="0" y="123990"/>
                    </a:lnTo>
                    <a:cubicBezTo>
                      <a:pt x="0" y="91106"/>
                      <a:pt x="13063" y="59568"/>
                      <a:pt x="36316" y="36316"/>
                    </a:cubicBezTo>
                    <a:cubicBezTo>
                      <a:pt x="59568" y="13063"/>
                      <a:pt x="91106" y="0"/>
                      <a:pt x="12399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762460" cy="276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1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392084" y="0"/>
              <a:ext cx="3859953" cy="1255395"/>
              <a:chOff x="0" y="0"/>
              <a:chExt cx="762460" cy="24797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62460" cy="247979"/>
              </a:xfrm>
              <a:custGeom>
                <a:avLst/>
                <a:gdLst/>
                <a:ahLst/>
                <a:cxnLst/>
                <a:rect r="r" b="b" t="t" l="l"/>
                <a:pathLst>
                  <a:path h="247979" w="762460">
                    <a:moveTo>
                      <a:pt x="123990" y="0"/>
                    </a:moveTo>
                    <a:lnTo>
                      <a:pt x="638470" y="0"/>
                    </a:lnTo>
                    <a:cubicBezTo>
                      <a:pt x="706948" y="0"/>
                      <a:pt x="762460" y="55512"/>
                      <a:pt x="762460" y="123990"/>
                    </a:cubicBezTo>
                    <a:lnTo>
                      <a:pt x="762460" y="123990"/>
                    </a:lnTo>
                    <a:cubicBezTo>
                      <a:pt x="762460" y="156874"/>
                      <a:pt x="749397" y="188411"/>
                      <a:pt x="726144" y="211663"/>
                    </a:cubicBezTo>
                    <a:cubicBezTo>
                      <a:pt x="702892" y="234916"/>
                      <a:pt x="671354" y="247979"/>
                      <a:pt x="638470" y="247979"/>
                    </a:cubicBezTo>
                    <a:lnTo>
                      <a:pt x="123990" y="247979"/>
                    </a:lnTo>
                    <a:cubicBezTo>
                      <a:pt x="91106" y="247979"/>
                      <a:pt x="59568" y="234916"/>
                      <a:pt x="36316" y="211663"/>
                    </a:cubicBezTo>
                    <a:cubicBezTo>
                      <a:pt x="13063" y="188411"/>
                      <a:pt x="0" y="156874"/>
                      <a:pt x="0" y="123990"/>
                    </a:cubicBezTo>
                    <a:lnTo>
                      <a:pt x="0" y="123990"/>
                    </a:lnTo>
                    <a:cubicBezTo>
                      <a:pt x="0" y="91106"/>
                      <a:pt x="13063" y="59568"/>
                      <a:pt x="36316" y="36316"/>
                    </a:cubicBezTo>
                    <a:cubicBezTo>
                      <a:pt x="59568" y="13063"/>
                      <a:pt x="91106" y="0"/>
                      <a:pt x="12399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762460" cy="276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15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784167" y="0"/>
              <a:ext cx="3859953" cy="1255395"/>
              <a:chOff x="0" y="0"/>
              <a:chExt cx="762460" cy="24797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62460" cy="247979"/>
              </a:xfrm>
              <a:custGeom>
                <a:avLst/>
                <a:gdLst/>
                <a:ahLst/>
                <a:cxnLst/>
                <a:rect r="r" b="b" t="t" l="l"/>
                <a:pathLst>
                  <a:path h="247979" w="762460">
                    <a:moveTo>
                      <a:pt x="123990" y="0"/>
                    </a:moveTo>
                    <a:lnTo>
                      <a:pt x="638470" y="0"/>
                    </a:lnTo>
                    <a:cubicBezTo>
                      <a:pt x="706948" y="0"/>
                      <a:pt x="762460" y="55512"/>
                      <a:pt x="762460" y="123990"/>
                    </a:cubicBezTo>
                    <a:lnTo>
                      <a:pt x="762460" y="123990"/>
                    </a:lnTo>
                    <a:cubicBezTo>
                      <a:pt x="762460" y="156874"/>
                      <a:pt x="749397" y="188411"/>
                      <a:pt x="726144" y="211663"/>
                    </a:cubicBezTo>
                    <a:cubicBezTo>
                      <a:pt x="702892" y="234916"/>
                      <a:pt x="671354" y="247979"/>
                      <a:pt x="638470" y="247979"/>
                    </a:cubicBezTo>
                    <a:lnTo>
                      <a:pt x="123990" y="247979"/>
                    </a:lnTo>
                    <a:cubicBezTo>
                      <a:pt x="91106" y="247979"/>
                      <a:pt x="59568" y="234916"/>
                      <a:pt x="36316" y="211663"/>
                    </a:cubicBezTo>
                    <a:cubicBezTo>
                      <a:pt x="13063" y="188411"/>
                      <a:pt x="0" y="156874"/>
                      <a:pt x="0" y="123990"/>
                    </a:cubicBezTo>
                    <a:lnTo>
                      <a:pt x="0" y="123990"/>
                    </a:lnTo>
                    <a:cubicBezTo>
                      <a:pt x="0" y="91106"/>
                      <a:pt x="13063" y="59568"/>
                      <a:pt x="36316" y="36316"/>
                    </a:cubicBezTo>
                    <a:cubicBezTo>
                      <a:pt x="59568" y="13063"/>
                      <a:pt x="91106" y="0"/>
                      <a:pt x="12399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762460" cy="276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15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V="true">
              <a:off x="3859953" y="627697"/>
              <a:ext cx="1532131" cy="0"/>
            </a:xfrm>
            <a:prstGeom prst="line">
              <a:avLst/>
            </a:prstGeom>
            <a:ln cap="flat" w="76200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prstDash val="sysDash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4569" y="302055"/>
              <a:ext cx="3850814" cy="756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8"/>
                </a:lnSpc>
              </a:pPr>
              <a:r>
                <a:rPr lang="en-US" b="true" sz="4264" spc="-200">
                  <a:solidFill>
                    <a:srgbClr val="424242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2023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392084" y="302055"/>
              <a:ext cx="3850814" cy="756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8"/>
                </a:lnSpc>
              </a:pPr>
              <a:r>
                <a:rPr lang="en-US" b="true" sz="4264" spc="-200">
                  <a:solidFill>
                    <a:srgbClr val="424242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2024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779598" y="317394"/>
              <a:ext cx="3850814" cy="715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b="true" sz="3999" spc="-187">
                  <a:solidFill>
                    <a:srgbClr val="424242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Early 2025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167112" y="317394"/>
              <a:ext cx="3850814" cy="715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b="true" sz="3999" spc="-187">
                  <a:solidFill>
                    <a:srgbClr val="424242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Late 2025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42090" y="4106359"/>
            <a:ext cx="17352480" cy="5947045"/>
            <a:chOff x="0" y="0"/>
            <a:chExt cx="4570200" cy="15663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70200" cy="1566300"/>
            </a:xfrm>
            <a:custGeom>
              <a:avLst/>
              <a:gdLst/>
              <a:ahLst/>
              <a:cxnLst/>
              <a:rect r="r" b="b" t="t" l="l"/>
              <a:pathLst>
                <a:path h="1566300" w="4570200">
                  <a:moveTo>
                    <a:pt x="35693" y="0"/>
                  </a:moveTo>
                  <a:lnTo>
                    <a:pt x="4534508" y="0"/>
                  </a:lnTo>
                  <a:cubicBezTo>
                    <a:pt x="4554220" y="0"/>
                    <a:pt x="4570200" y="15980"/>
                    <a:pt x="4570200" y="35693"/>
                  </a:cubicBezTo>
                  <a:lnTo>
                    <a:pt x="4570200" y="1530608"/>
                  </a:lnTo>
                  <a:cubicBezTo>
                    <a:pt x="4570200" y="1550320"/>
                    <a:pt x="4554220" y="1566300"/>
                    <a:pt x="4534508" y="1566300"/>
                  </a:cubicBezTo>
                  <a:lnTo>
                    <a:pt x="35693" y="1566300"/>
                  </a:lnTo>
                  <a:cubicBezTo>
                    <a:pt x="15980" y="1566300"/>
                    <a:pt x="0" y="1550320"/>
                    <a:pt x="0" y="1530608"/>
                  </a:cubicBezTo>
                  <a:lnTo>
                    <a:pt x="0" y="35693"/>
                  </a:lnTo>
                  <a:cubicBezTo>
                    <a:pt x="0" y="15980"/>
                    <a:pt x="15980" y="0"/>
                    <a:pt x="35693" y="0"/>
                  </a:cubicBezTo>
                  <a:close/>
                </a:path>
              </a:pathLst>
            </a:custGeom>
            <a:solidFill>
              <a:srgbClr val="139883"/>
            </a:solidFill>
            <a:ln w="19050" cap="rnd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570200" cy="159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1478159"/>
            <a:ext cx="16230600" cy="135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8"/>
              </a:lnSpc>
            </a:pPr>
            <a:r>
              <a:rPr lang="en-US" b="true" sz="10700" spc="-502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Timeline /</a:t>
            </a:r>
            <a:r>
              <a:rPr lang="ar-EG" b="true" sz="10700" spc="-502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الجدول الزمني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9296" y="4488034"/>
            <a:ext cx="3445272" cy="508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8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Starting My Journey at PSU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Began Software Engineering degree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was the foundation that later connected me to tutoring, cybersecurity, &amp; student leadership</a:t>
            </a:r>
          </a:p>
          <a:p>
            <a:pPr algn="l">
              <a:lnSpc>
                <a:spcPts val="2659"/>
              </a:lnSpc>
            </a:pPr>
          </a:p>
          <a:p>
            <a:pPr algn="r" rtl="true">
              <a:lnSpc>
                <a:spcPts val="2659"/>
              </a:lnSpc>
            </a:pPr>
            <a:r>
              <a:rPr lang="ar-EG" b="true" sz="1899" spc="-8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بدء رحلتي في جامعة الأمير سلطان</a:t>
            </a:r>
          </a:p>
          <a:p>
            <a:pPr algn="r" rtl="true">
              <a:lnSpc>
                <a:spcPts val="1820"/>
              </a:lnSpc>
            </a:pPr>
          </a:p>
          <a:p>
            <a:pPr algn="r" rtl="true" marL="388620" indent="-194310" lvl="1">
              <a:lnSpc>
                <a:spcPts val="2520"/>
              </a:lnSpc>
              <a:buFont typeface="Arial"/>
              <a:buChar char="•"/>
            </a:pPr>
            <a:r>
              <a:rPr lang="ar-EG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بدأت دراسة هندسة البرمجيات</a:t>
            </a:r>
          </a:p>
          <a:p>
            <a:pPr algn="r" rtl="true" marL="388620" indent="-194310" lvl="1">
              <a:lnSpc>
                <a:spcPts val="2520"/>
              </a:lnSpc>
              <a:buFont typeface="Arial"/>
              <a:buChar char="•"/>
            </a:pPr>
            <a:r>
              <a:rPr lang="ar-EG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كان هذا الأساس الذي ربط لاحقاً بالتدريس، والأمن السيبراني، والقيادة الطلابية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725373" y="4488034"/>
            <a:ext cx="3618930" cy="421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8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Discovering the WTC (Oct 2024)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Found the Writing &amp; Tutoring Center as a student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It became one of the most important parts of my university experience</a:t>
            </a:r>
          </a:p>
          <a:p>
            <a:pPr algn="l">
              <a:lnSpc>
                <a:spcPts val="2659"/>
              </a:lnSpc>
            </a:pPr>
          </a:p>
          <a:p>
            <a:pPr algn="r" rtl="true">
              <a:lnSpc>
                <a:spcPts val="2659"/>
              </a:lnSpc>
            </a:pPr>
            <a:r>
              <a:rPr lang="en-US" b="true" sz="1899" spc="-8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‎</a:t>
            </a:r>
            <a:r>
              <a:rPr lang="ar-EG" b="true" sz="1899" spc="-8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اكتشاف مركز الكتابة والتدريس (أكتوبر </a:t>
            </a:r>
            <a:r>
              <a:rPr lang="en-US" b="true" sz="1899" spc="-8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2024</a:t>
            </a:r>
            <a:r>
              <a:rPr lang="ar-EG" b="true" sz="1899" spc="-8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)</a:t>
            </a:r>
          </a:p>
          <a:p>
            <a:pPr algn="r" rtl="true">
              <a:lnSpc>
                <a:spcPts val="2520"/>
              </a:lnSpc>
            </a:pPr>
          </a:p>
          <a:p>
            <a:pPr algn="r" rtl="true" marL="388620" indent="-194310" lvl="1">
              <a:lnSpc>
                <a:spcPts val="2520"/>
              </a:lnSpc>
              <a:buFont typeface="Arial"/>
              <a:buChar char="•"/>
            </a:pPr>
            <a:r>
              <a:rPr lang="ar-EG" sz="1800" spc="-84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اكتشفته كطالبة</a:t>
            </a:r>
          </a:p>
          <a:p>
            <a:pPr algn="r" rtl="true" marL="388620" indent="-194310" lvl="1">
              <a:lnSpc>
                <a:spcPts val="2520"/>
              </a:lnSpc>
              <a:buFont typeface="Arial"/>
              <a:buChar char="•"/>
            </a:pPr>
            <a:r>
              <a:rPr lang="ar-EG" sz="1800" spc="-84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أصبح أحد أهم أجزاء رحلتي الجامعية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65095" y="4497559"/>
            <a:ext cx="4378950" cy="474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-8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Becoming a Tutor &amp; Entering Cybersecurity</a:t>
            </a:r>
          </a:p>
          <a:p>
            <a:pPr algn="l">
              <a:lnSpc>
                <a:spcPts val="84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Jan: </a:t>
            </a:r>
            <a:r>
              <a:rPr lang="en-US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Joined WTC as a tutor (English &amp; Psychology → later Software Engineering)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Mar: </a:t>
            </a:r>
            <a:r>
              <a:rPr lang="en-US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Joined MDD as a cybersecurity intern, gaining hands-on experience</a:t>
            </a:r>
          </a:p>
          <a:p>
            <a:pPr algn="l">
              <a:lnSpc>
                <a:spcPts val="2520"/>
              </a:lnSpc>
            </a:pPr>
          </a:p>
          <a:p>
            <a:pPr algn="r" rtl="true">
              <a:lnSpc>
                <a:spcPts val="2660"/>
              </a:lnSpc>
            </a:pPr>
            <a:r>
              <a:rPr lang="ar-EG" b="true" sz="1900" spc="-8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بدايه رحلتي كمعلمة في الامن السيبراني</a:t>
            </a:r>
          </a:p>
          <a:p>
            <a:pPr algn="r" rtl="true">
              <a:lnSpc>
                <a:spcPts val="1260"/>
              </a:lnSpc>
            </a:pPr>
            <a:r>
              <a:rPr lang="ar-EG" b="true" sz="900" spc="-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 </a:t>
            </a:r>
          </a:p>
          <a:p>
            <a:pPr algn="r" rtl="true" marL="388620" indent="-194310" lvl="1">
              <a:lnSpc>
                <a:spcPts val="2520"/>
              </a:lnSpc>
              <a:buFont typeface="Arial"/>
              <a:buChar char="•"/>
            </a:pPr>
            <a:r>
              <a:rPr lang="ar-EG" b="true" sz="18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يناير: </a:t>
            </a:r>
            <a:r>
              <a:rPr lang="ar-EG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انضممت إلى المركز كمدرّسة (الإنجليزية وعلم النفس → لاحقاً هندسة البرمجيات)</a:t>
            </a:r>
          </a:p>
          <a:p>
            <a:pPr algn="r" rtl="true" marL="388620" indent="-194310" lvl="1">
              <a:lnSpc>
                <a:spcPts val="2520"/>
              </a:lnSpc>
              <a:buFont typeface="Arial"/>
              <a:buChar char="•"/>
            </a:pPr>
            <a:r>
              <a:rPr lang="ar-EG" b="true" sz="18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مارس: </a:t>
            </a:r>
            <a:r>
              <a:rPr lang="ar-EG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بدأت التدريب في </a:t>
            </a:r>
            <a:r>
              <a:rPr lang="en-US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MDD</a:t>
            </a:r>
            <a:r>
              <a:rPr lang="ar-EG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 واكتسبت خبرة عملية في الأمن السيبراني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06245" y="4488034"/>
            <a:ext cx="4260989" cy="478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8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Growth, Leadership &amp; Community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Aug: </a:t>
            </a:r>
            <a:r>
              <a:rPr lang="en-US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Joined Qimah, strengthening academic &amp; leadership skills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 spc="-8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Nov: </a:t>
            </a:r>
            <a:r>
              <a:rPr lang="en-US" sz="1899" spc="-8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Competed in CTF → recruited into ACM Chapter, connecting to global computing community</a:t>
            </a:r>
          </a:p>
          <a:p>
            <a:pPr algn="l">
              <a:lnSpc>
                <a:spcPts val="2659"/>
              </a:lnSpc>
            </a:pPr>
          </a:p>
          <a:p>
            <a:pPr algn="r" rtl="true">
              <a:lnSpc>
                <a:spcPts val="2659"/>
              </a:lnSpc>
            </a:pPr>
            <a:r>
              <a:rPr lang="ar-EG" b="true" sz="1899" spc="-8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النمو القيادة والمجتمع</a:t>
            </a:r>
          </a:p>
          <a:p>
            <a:pPr algn="r" rtl="true">
              <a:lnSpc>
                <a:spcPts val="2240"/>
              </a:lnSpc>
            </a:pPr>
          </a:p>
          <a:p>
            <a:pPr algn="r" rtl="true" marL="388620" indent="-194310" lvl="1">
              <a:lnSpc>
                <a:spcPts val="2520"/>
              </a:lnSpc>
              <a:buFont typeface="Arial"/>
              <a:buChar char="•"/>
            </a:pPr>
            <a:r>
              <a:rPr lang="ar-EG" b="true" sz="18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أغسطس: </a:t>
            </a:r>
            <a:r>
              <a:rPr lang="ar-EG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انضممت إلى “قمة”، مما عزز مهاراتي الأكاديمية والقيادية</a:t>
            </a:r>
          </a:p>
          <a:p>
            <a:pPr algn="r" rtl="true" marL="388620" indent="-194310" lvl="1">
              <a:lnSpc>
                <a:spcPts val="2520"/>
              </a:lnSpc>
              <a:buFont typeface="Arial"/>
              <a:buChar char="•"/>
            </a:pPr>
            <a:r>
              <a:rPr lang="ar-EG" b="true" sz="1800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rtl val="true"/>
              </a:rPr>
              <a:t>نوفمبر: </a:t>
            </a:r>
            <a:r>
              <a:rPr lang="ar-EG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شاركت في مسابقة </a:t>
            </a:r>
            <a:r>
              <a:rPr lang="en-US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CTF</a:t>
            </a:r>
            <a:r>
              <a:rPr lang="ar-EG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 → انضممت إلى نادي </a:t>
            </a:r>
            <a:r>
              <a:rPr lang="en-US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ACM</a:t>
            </a:r>
            <a:r>
              <a:rPr lang="ar-EG" sz="1800" spc="-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 وتواصلت مع مجتمع الحوسبة العالمي</a:t>
            </a:r>
          </a:p>
        </p:txBody>
      </p:sp>
      <p:sp>
        <p:nvSpPr>
          <p:cNvPr name="AutoShape 29" id="29"/>
          <p:cNvSpPr/>
          <p:nvPr/>
        </p:nvSpPr>
        <p:spPr>
          <a:xfrm>
            <a:off x="4495068" y="4468984"/>
            <a:ext cx="0" cy="5191611"/>
          </a:xfrm>
          <a:prstGeom prst="line">
            <a:avLst/>
          </a:prstGeom>
          <a:ln cap="flat" w="19050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028700" y="0"/>
            <a:ext cx="1720970" cy="1398880"/>
          </a:xfrm>
          <a:custGeom>
            <a:avLst/>
            <a:gdLst/>
            <a:ahLst/>
            <a:cxnLst/>
            <a:rect r="r" b="b" t="t" l="l"/>
            <a:pathLst>
              <a:path h="1398880" w="1720970">
                <a:moveTo>
                  <a:pt x="0" y="0"/>
                </a:moveTo>
                <a:lnTo>
                  <a:pt x="1720970" y="0"/>
                </a:lnTo>
                <a:lnTo>
                  <a:pt x="1720970" y="1398880"/>
                </a:lnTo>
                <a:lnTo>
                  <a:pt x="0" y="139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31" t="-8166" r="-6081" b="-9963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616551" y="164982"/>
            <a:ext cx="3923590" cy="1315109"/>
          </a:xfrm>
          <a:custGeom>
            <a:avLst/>
            <a:gdLst/>
            <a:ahLst/>
            <a:cxnLst/>
            <a:rect r="r" b="b" t="t" l="l"/>
            <a:pathLst>
              <a:path h="1315109" w="3923590">
                <a:moveTo>
                  <a:pt x="0" y="0"/>
                </a:moveTo>
                <a:lnTo>
                  <a:pt x="3923590" y="0"/>
                </a:lnTo>
                <a:lnTo>
                  <a:pt x="3923590" y="1315109"/>
                </a:lnTo>
                <a:lnTo>
                  <a:pt x="0" y="1315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22" t="-135793" r="-12423" b="-139067"/>
            </a:stretch>
          </a:blipFill>
        </p:spPr>
      </p:sp>
      <p:sp>
        <p:nvSpPr>
          <p:cNvPr name="AutoShape 32" id="32"/>
          <p:cNvSpPr/>
          <p:nvPr/>
        </p:nvSpPr>
        <p:spPr>
          <a:xfrm>
            <a:off x="13225020" y="4468984"/>
            <a:ext cx="0" cy="5191611"/>
          </a:xfrm>
          <a:prstGeom prst="line">
            <a:avLst/>
          </a:prstGeom>
          <a:ln cap="flat" w="19050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8134364" y="3461409"/>
            <a:ext cx="1149098" cy="0"/>
          </a:xfrm>
          <a:prstGeom prst="line">
            <a:avLst/>
          </a:prstGeom>
          <a:ln cap="flat" w="5715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2184505" y="3518559"/>
            <a:ext cx="1149098" cy="0"/>
          </a:xfrm>
          <a:prstGeom prst="line">
            <a:avLst/>
          </a:prstGeom>
          <a:ln cap="flat" w="5715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8504699" y="4468984"/>
            <a:ext cx="0" cy="5191611"/>
          </a:xfrm>
          <a:prstGeom prst="line">
            <a:avLst/>
          </a:prstGeom>
          <a:ln cap="flat" w="19050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185782" y="915029"/>
            <a:ext cx="12249089" cy="7928501"/>
          </a:xfrm>
          <a:custGeom>
            <a:avLst/>
            <a:gdLst/>
            <a:ahLst/>
            <a:cxnLst/>
            <a:rect r="r" b="b" t="t" l="l"/>
            <a:pathLst>
              <a:path h="7928501" w="12249089">
                <a:moveTo>
                  <a:pt x="0" y="0"/>
                </a:moveTo>
                <a:lnTo>
                  <a:pt x="12249089" y="0"/>
                </a:lnTo>
                <a:lnTo>
                  <a:pt x="12249089" y="7928502"/>
                </a:lnTo>
                <a:lnTo>
                  <a:pt x="0" y="792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8513" y="240510"/>
            <a:ext cx="6261122" cy="9805980"/>
            <a:chOff x="0" y="0"/>
            <a:chExt cx="1649020" cy="25826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49020" cy="2582645"/>
            </a:xfrm>
            <a:custGeom>
              <a:avLst/>
              <a:gdLst/>
              <a:ahLst/>
              <a:cxnLst/>
              <a:rect r="r" b="b" t="t" l="l"/>
              <a:pathLst>
                <a:path h="2582645" w="1649020">
                  <a:moveTo>
                    <a:pt x="81609" y="0"/>
                  </a:moveTo>
                  <a:lnTo>
                    <a:pt x="1567410" y="0"/>
                  </a:lnTo>
                  <a:cubicBezTo>
                    <a:pt x="1612482" y="0"/>
                    <a:pt x="1649020" y="36538"/>
                    <a:pt x="1649020" y="81609"/>
                  </a:cubicBezTo>
                  <a:lnTo>
                    <a:pt x="1649020" y="2501036"/>
                  </a:lnTo>
                  <a:cubicBezTo>
                    <a:pt x="1649020" y="2546107"/>
                    <a:pt x="1612482" y="2582645"/>
                    <a:pt x="1567410" y="2582645"/>
                  </a:cubicBezTo>
                  <a:lnTo>
                    <a:pt x="81609" y="2582645"/>
                  </a:lnTo>
                  <a:cubicBezTo>
                    <a:pt x="36538" y="2582645"/>
                    <a:pt x="0" y="2546107"/>
                    <a:pt x="0" y="2501036"/>
                  </a:cubicBezTo>
                  <a:lnTo>
                    <a:pt x="0" y="81609"/>
                  </a:lnTo>
                  <a:cubicBezTo>
                    <a:pt x="0" y="36538"/>
                    <a:pt x="36538" y="0"/>
                    <a:pt x="816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649020" cy="261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65565" y="8756144"/>
            <a:ext cx="1720970" cy="1398880"/>
          </a:xfrm>
          <a:custGeom>
            <a:avLst/>
            <a:gdLst/>
            <a:ahLst/>
            <a:cxnLst/>
            <a:rect r="r" b="b" t="t" l="l"/>
            <a:pathLst>
              <a:path h="1398880" w="1720970">
                <a:moveTo>
                  <a:pt x="0" y="0"/>
                </a:moveTo>
                <a:lnTo>
                  <a:pt x="1720970" y="0"/>
                </a:lnTo>
                <a:lnTo>
                  <a:pt x="1720970" y="1398880"/>
                </a:lnTo>
                <a:lnTo>
                  <a:pt x="0" y="139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31" t="-8166" r="-6081" b="-996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16551" y="164982"/>
            <a:ext cx="3923590" cy="1315109"/>
          </a:xfrm>
          <a:custGeom>
            <a:avLst/>
            <a:gdLst/>
            <a:ahLst/>
            <a:cxnLst/>
            <a:rect r="r" b="b" t="t" l="l"/>
            <a:pathLst>
              <a:path h="1315109" w="3923590">
                <a:moveTo>
                  <a:pt x="0" y="0"/>
                </a:moveTo>
                <a:lnTo>
                  <a:pt x="3923590" y="0"/>
                </a:lnTo>
                <a:lnTo>
                  <a:pt x="3923590" y="1315109"/>
                </a:lnTo>
                <a:lnTo>
                  <a:pt x="0" y="1315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22" t="-135793" r="-12423" b="-139067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974512" y="3446820"/>
            <a:ext cx="4314067" cy="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29906" y="6610487"/>
            <a:ext cx="4314067" cy="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688625" y="1965021"/>
            <a:ext cx="4910750" cy="6356958"/>
          </a:xfrm>
          <a:custGeom>
            <a:avLst/>
            <a:gdLst/>
            <a:ahLst/>
            <a:cxnLst/>
            <a:rect r="r" b="b" t="t" l="l"/>
            <a:pathLst>
              <a:path h="6356958" w="4910750">
                <a:moveTo>
                  <a:pt x="0" y="0"/>
                </a:moveTo>
                <a:lnTo>
                  <a:pt x="4910750" y="0"/>
                </a:lnTo>
                <a:lnTo>
                  <a:pt x="491075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29344" y="3114464"/>
            <a:ext cx="6436822" cy="190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b="true" sz="5500" spc="-258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Developing Tutoring &amp; Mentoring Skills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0701" y="1038225"/>
            <a:ext cx="5241688" cy="36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Communication &amp; Adaptability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1924" y="4225733"/>
            <a:ext cx="4598275" cy="3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Mentoring &amp; Empathy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1184" y="1575803"/>
            <a:ext cx="5439754" cy="142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29" indent="-183514" lvl="1">
              <a:lnSpc>
                <a:spcPts val="2906"/>
              </a:lnSpc>
              <a:buFont typeface="Arial"/>
              <a:buChar char="•"/>
            </a:pPr>
            <a:r>
              <a:rPr lang="en-US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Learned to explain complex ideas clearly</a:t>
            </a:r>
          </a:p>
          <a:p>
            <a:pPr algn="just" marL="367029" indent="-183514" lvl="1">
              <a:lnSpc>
                <a:spcPts val="2906"/>
              </a:lnSpc>
              <a:buFont typeface="Arial"/>
              <a:buChar char="•"/>
            </a:pPr>
            <a:r>
              <a:rPr lang="en-US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Adapted teaching style to match each student’s needs</a:t>
            </a:r>
          </a:p>
          <a:p>
            <a:pPr algn="just" rtl="true" marL="367029" indent="-183514" lvl="1">
              <a:lnSpc>
                <a:spcPts val="2906"/>
              </a:lnSpc>
              <a:buFont typeface="Arial"/>
              <a:buChar char="•"/>
            </a:pPr>
            <a:r>
              <a:rPr lang="ar-EG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شرحت الأفكار المعقدة بوضوح</a:t>
            </a:r>
          </a:p>
          <a:p>
            <a:pPr algn="just" rtl="true" marL="367029" indent="-183514" lvl="1">
              <a:lnSpc>
                <a:spcPts val="2906"/>
              </a:lnSpc>
              <a:buFont typeface="Arial"/>
              <a:buChar char="•"/>
            </a:pPr>
            <a:r>
              <a:rPr lang="ar-EG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عدّلت أسلوبي حسب احتياجات كل طالبة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1685" y="4735014"/>
            <a:ext cx="5439754" cy="1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29" indent="-183514" lvl="1">
              <a:lnSpc>
                <a:spcPts val="2906"/>
              </a:lnSpc>
              <a:buFont typeface="Arial"/>
              <a:buChar char="•"/>
            </a:pPr>
            <a:r>
              <a:rPr lang="en-US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Supported students beyond academics</a:t>
            </a:r>
          </a:p>
          <a:p>
            <a:pPr algn="just" marL="367029" indent="-183514" lvl="1">
              <a:lnSpc>
                <a:spcPts val="2906"/>
              </a:lnSpc>
              <a:buFont typeface="Arial"/>
              <a:buChar char="•"/>
            </a:pPr>
            <a:r>
              <a:rPr lang="en-US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Helped with stress, confidence, &amp; study habits</a:t>
            </a:r>
          </a:p>
          <a:p>
            <a:pPr algn="just" rtl="true" marL="367029" indent="-183514" lvl="1">
              <a:lnSpc>
                <a:spcPts val="2906"/>
              </a:lnSpc>
              <a:buFont typeface="Arial"/>
              <a:buChar char="•"/>
            </a:pPr>
            <a:r>
              <a:rPr lang="ar-EG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دعمت الطالبات خارج نطاق الدراسة</a:t>
            </a:r>
          </a:p>
          <a:p>
            <a:pPr algn="just" rtl="true" marL="367029" indent="-183514" lvl="1">
              <a:lnSpc>
                <a:spcPts val="2906"/>
              </a:lnSpc>
              <a:buFont typeface="Arial"/>
              <a:buChar char="•"/>
            </a:pPr>
            <a:r>
              <a:rPr lang="ar-EG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ساعدتهم في إدارة التوتر وبناء الثقة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5017" y="7295724"/>
            <a:ext cx="4583312" cy="3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Leadership &amp; Reliability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1184" y="7714262"/>
            <a:ext cx="5439754" cy="178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29" indent="-183514" lvl="1">
              <a:lnSpc>
                <a:spcPts val="2906"/>
              </a:lnSpc>
              <a:buFont typeface="Arial"/>
              <a:buChar char="•"/>
            </a:pPr>
            <a:r>
              <a:rPr lang="en-US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Managed multiple subjects &amp; roles</a:t>
            </a:r>
          </a:p>
          <a:p>
            <a:pPr algn="just" marL="367029" indent="-183514" lvl="1">
              <a:lnSpc>
                <a:spcPts val="2906"/>
              </a:lnSpc>
              <a:buFont typeface="Arial"/>
              <a:buChar char="•"/>
            </a:pPr>
            <a:r>
              <a:rPr lang="en-US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Built strong time-management &amp; consistency under pressure</a:t>
            </a:r>
          </a:p>
          <a:p>
            <a:pPr algn="just" rtl="true" marL="367029" indent="-183514" lvl="1">
              <a:lnSpc>
                <a:spcPts val="2906"/>
              </a:lnSpc>
              <a:buFont typeface="Arial"/>
              <a:buChar char="•"/>
            </a:pPr>
            <a:r>
              <a:rPr lang="ar-EG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تعاملت مع مواد ومسؤوليات متعددة</a:t>
            </a:r>
          </a:p>
          <a:p>
            <a:pPr algn="just" rtl="true" marL="367029" indent="-183514" lvl="1">
              <a:lnSpc>
                <a:spcPts val="2906"/>
              </a:lnSpc>
              <a:buFont typeface="Arial"/>
              <a:buChar char="•"/>
            </a:pPr>
            <a:r>
              <a:rPr lang="ar-EG" sz="1699" spc="-7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طوّرت مهارات إدارة الوقت والموثوقية تحت الضغط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0718" y="501668"/>
            <a:ext cx="5241688" cy="36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ar-EG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التواصل والمرونة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89230" y="5038725"/>
            <a:ext cx="5517050" cy="190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699"/>
              </a:lnSpc>
            </a:pPr>
            <a:r>
              <a:rPr lang="ar-EG" b="true" sz="5499" spc="-258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تطوير مهارات التدريس والإرشا</a:t>
            </a:r>
            <a:r>
              <a:rPr lang="ar-EG" b="true" sz="5499" spc="-258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د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3626" y="3755851"/>
            <a:ext cx="4598275" cy="3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290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‎</a:t>
            </a:r>
            <a:r>
              <a:rPr lang="ar-EG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الإرشاد والتعاطف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906" y="6867662"/>
            <a:ext cx="4583312" cy="3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ar-EG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القيادة والموثوقية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500" y="2029230"/>
            <a:ext cx="9043511" cy="205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263"/>
              </a:lnSpc>
            </a:pPr>
            <a:r>
              <a:rPr lang="en-US" b="true" sz="5599" spc="-26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Academic &amp; Personal Growth</a:t>
            </a:r>
          </a:p>
          <a:p>
            <a:pPr algn="ctr" rtl="true">
              <a:lnSpc>
                <a:spcPts val="5263"/>
              </a:lnSpc>
            </a:pPr>
            <a:r>
              <a:rPr lang="ar-EG" b="true" sz="5599" spc="-26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 النمو الأكاديمي والشخصي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63098" y="4974237"/>
            <a:ext cx="7168315" cy="750614"/>
            <a:chOff x="0" y="0"/>
            <a:chExt cx="9557753" cy="100081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557753" cy="1000819"/>
              <a:chOff x="0" y="0"/>
              <a:chExt cx="1887951" cy="19769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87951" cy="197693"/>
              </a:xfrm>
              <a:custGeom>
                <a:avLst/>
                <a:gdLst/>
                <a:ahLst/>
                <a:cxnLst/>
                <a:rect r="r" b="b" t="t" l="l"/>
                <a:pathLst>
                  <a:path h="197693" w="1887951">
                    <a:moveTo>
                      <a:pt x="71281" y="0"/>
                    </a:moveTo>
                    <a:lnTo>
                      <a:pt x="1816670" y="0"/>
                    </a:lnTo>
                    <a:cubicBezTo>
                      <a:pt x="1856037" y="0"/>
                      <a:pt x="1887951" y="31914"/>
                      <a:pt x="1887951" y="71281"/>
                    </a:cubicBezTo>
                    <a:lnTo>
                      <a:pt x="1887951" y="126411"/>
                    </a:lnTo>
                    <a:cubicBezTo>
                      <a:pt x="1887951" y="145316"/>
                      <a:pt x="1880441" y="163447"/>
                      <a:pt x="1867073" y="176815"/>
                    </a:cubicBezTo>
                    <a:cubicBezTo>
                      <a:pt x="1853706" y="190183"/>
                      <a:pt x="1835575" y="197693"/>
                      <a:pt x="1816670" y="197693"/>
                    </a:cubicBezTo>
                    <a:lnTo>
                      <a:pt x="71281" y="197693"/>
                    </a:lnTo>
                    <a:cubicBezTo>
                      <a:pt x="31914" y="197693"/>
                      <a:pt x="0" y="165779"/>
                      <a:pt x="0" y="126411"/>
                    </a:cubicBezTo>
                    <a:lnTo>
                      <a:pt x="0" y="71281"/>
                    </a:lnTo>
                    <a:cubicBezTo>
                      <a:pt x="0" y="31914"/>
                      <a:pt x="31914" y="0"/>
                      <a:pt x="7128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n w="19050" cap="rnd">
                <a:solidFill>
                  <a:srgbClr val="424242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887951" cy="2262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15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08101" y="-7005"/>
              <a:ext cx="9341550" cy="967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b="true" sz="2099" spc="-98">
                  <a:solidFill>
                    <a:srgbClr val="42424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Tutored 35+ sessions </a:t>
              </a:r>
            </a:p>
            <a:p>
              <a:pPr algn="ctr" rtl="true">
                <a:lnSpc>
                  <a:spcPts val="2939"/>
                </a:lnSpc>
              </a:pPr>
              <a:r>
                <a:rPr lang="ar-EG" b="true" sz="2099" spc="-98">
                  <a:solidFill>
                    <a:srgbClr val="42424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rtl val="true"/>
                </a:rPr>
                <a:t>قدمت أكثر من </a:t>
              </a:r>
              <a:r>
                <a:rPr lang="en-US" b="true" sz="2099" spc="-98">
                  <a:solidFill>
                    <a:srgbClr val="42424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35</a:t>
              </a:r>
              <a:r>
                <a:rPr lang="ar-EG" b="true" sz="2099" spc="-98">
                  <a:solidFill>
                    <a:srgbClr val="42424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rtl val="true"/>
                </a:rPr>
                <a:t> جلسة تدريسية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447" y="6620201"/>
            <a:ext cx="7168315" cy="848654"/>
            <a:chOff x="0" y="0"/>
            <a:chExt cx="9557753" cy="113153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557753" cy="1131539"/>
              <a:chOff x="0" y="0"/>
              <a:chExt cx="1887951" cy="2235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887951" cy="223514"/>
              </a:xfrm>
              <a:custGeom>
                <a:avLst/>
                <a:gdLst/>
                <a:ahLst/>
                <a:cxnLst/>
                <a:rect r="r" b="b" t="t" l="l"/>
                <a:pathLst>
                  <a:path h="223514" w="1887951">
                    <a:moveTo>
                      <a:pt x="71281" y="0"/>
                    </a:moveTo>
                    <a:lnTo>
                      <a:pt x="1816670" y="0"/>
                    </a:lnTo>
                    <a:cubicBezTo>
                      <a:pt x="1856037" y="0"/>
                      <a:pt x="1887951" y="31914"/>
                      <a:pt x="1887951" y="71281"/>
                    </a:cubicBezTo>
                    <a:lnTo>
                      <a:pt x="1887951" y="152233"/>
                    </a:lnTo>
                    <a:cubicBezTo>
                      <a:pt x="1887951" y="171137"/>
                      <a:pt x="1880441" y="189268"/>
                      <a:pt x="1867073" y="202636"/>
                    </a:cubicBezTo>
                    <a:cubicBezTo>
                      <a:pt x="1853706" y="216004"/>
                      <a:pt x="1835575" y="223514"/>
                      <a:pt x="1816670" y="223514"/>
                    </a:cubicBezTo>
                    <a:lnTo>
                      <a:pt x="71281" y="223514"/>
                    </a:lnTo>
                    <a:cubicBezTo>
                      <a:pt x="52376" y="223514"/>
                      <a:pt x="34246" y="216004"/>
                      <a:pt x="20878" y="202636"/>
                    </a:cubicBezTo>
                    <a:cubicBezTo>
                      <a:pt x="7510" y="189268"/>
                      <a:pt x="0" y="171137"/>
                      <a:pt x="0" y="152233"/>
                    </a:cubicBezTo>
                    <a:lnTo>
                      <a:pt x="0" y="71281"/>
                    </a:lnTo>
                    <a:cubicBezTo>
                      <a:pt x="0" y="31914"/>
                      <a:pt x="31914" y="0"/>
                      <a:pt x="7128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00BF63">
                      <a:alpha val="100000"/>
                    </a:srgbClr>
                  </a:gs>
                </a:gsLst>
                <a:lin ang="0"/>
              </a:gradFill>
              <a:ln w="19050" cap="rnd">
                <a:solidFill>
                  <a:srgbClr val="424242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887951" cy="2520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15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8101" y="66675"/>
              <a:ext cx="9341550" cy="967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b="true" sz="2099" spc="-98">
                  <a:solidFill>
                    <a:srgbClr val="42424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Maintained 100% student satisfaction feedback</a:t>
              </a:r>
            </a:p>
            <a:p>
              <a:pPr algn="ctr" rtl="true">
                <a:lnSpc>
                  <a:spcPts val="2939"/>
                </a:lnSpc>
              </a:pPr>
              <a:r>
                <a:rPr lang="ar-EG" b="true" sz="2099" spc="-98">
                  <a:solidFill>
                    <a:srgbClr val="42424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rtl val="true"/>
                </a:rPr>
                <a:t>حافظت على رضا </a:t>
              </a:r>
              <a:r>
                <a:rPr lang="en-US" b="true" sz="2099" spc="-98">
                  <a:solidFill>
                    <a:srgbClr val="42424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100</a:t>
              </a:r>
              <a:r>
                <a:rPr lang="ar-EG" b="true" sz="2099" spc="-98">
                  <a:solidFill>
                    <a:srgbClr val="42424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rtl val="true"/>
                </a:rPr>
                <a:t>% من الطالبات حسب تقيمهم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3098" y="8364205"/>
            <a:ext cx="7168315" cy="787752"/>
            <a:chOff x="0" y="0"/>
            <a:chExt cx="1887951" cy="2074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87951" cy="207474"/>
            </a:xfrm>
            <a:custGeom>
              <a:avLst/>
              <a:gdLst/>
              <a:ahLst/>
              <a:cxnLst/>
              <a:rect r="r" b="b" t="t" l="l"/>
              <a:pathLst>
                <a:path h="207474" w="1887951">
                  <a:moveTo>
                    <a:pt x="71281" y="0"/>
                  </a:moveTo>
                  <a:lnTo>
                    <a:pt x="1816670" y="0"/>
                  </a:lnTo>
                  <a:cubicBezTo>
                    <a:pt x="1856037" y="0"/>
                    <a:pt x="1887951" y="31914"/>
                    <a:pt x="1887951" y="71281"/>
                  </a:cubicBezTo>
                  <a:lnTo>
                    <a:pt x="1887951" y="136192"/>
                  </a:lnTo>
                  <a:cubicBezTo>
                    <a:pt x="1887951" y="175560"/>
                    <a:pt x="1856037" y="207474"/>
                    <a:pt x="1816670" y="207474"/>
                  </a:cubicBezTo>
                  <a:lnTo>
                    <a:pt x="71281" y="207474"/>
                  </a:lnTo>
                  <a:cubicBezTo>
                    <a:pt x="52376" y="207474"/>
                    <a:pt x="34246" y="199964"/>
                    <a:pt x="20878" y="186596"/>
                  </a:cubicBezTo>
                  <a:cubicBezTo>
                    <a:pt x="7510" y="173228"/>
                    <a:pt x="0" y="155097"/>
                    <a:pt x="0" y="136192"/>
                  </a:cubicBezTo>
                  <a:lnTo>
                    <a:pt x="0" y="71281"/>
                  </a:lnTo>
                  <a:cubicBezTo>
                    <a:pt x="0" y="31914"/>
                    <a:pt x="31914" y="0"/>
                    <a:pt x="712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887951" cy="236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39351" y="8419427"/>
            <a:ext cx="7006162" cy="57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b="true" sz="1700" spc="-79">
                <a:solidFill>
                  <a:srgbClr val="42424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Balanced tutoring, internship, &amp; leadership roles in 2025</a:t>
            </a:r>
          </a:p>
          <a:p>
            <a:pPr algn="ctr" rtl="true">
              <a:lnSpc>
                <a:spcPts val="2380"/>
              </a:lnSpc>
            </a:pPr>
            <a:r>
              <a:rPr lang="ar-EG" b="true" sz="1700" spc="-79">
                <a:solidFill>
                  <a:srgbClr val="424242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rtl val="true"/>
              </a:rPr>
              <a:t>حققت توازنا بين التدريس، والتدريب العملي، والأدوار القيادية في عام </a:t>
            </a:r>
            <a:r>
              <a:rPr lang="en-US" b="true" sz="1700" spc="-79">
                <a:solidFill>
                  <a:srgbClr val="42424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2025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169010" y="1600605"/>
            <a:ext cx="8371131" cy="8407649"/>
            <a:chOff x="0" y="0"/>
            <a:chExt cx="2204742" cy="22143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04742" cy="2214360"/>
            </a:xfrm>
            <a:custGeom>
              <a:avLst/>
              <a:gdLst/>
              <a:ahLst/>
              <a:cxnLst/>
              <a:rect r="r" b="b" t="t" l="l"/>
              <a:pathLst>
                <a:path h="2214360" w="2204742">
                  <a:moveTo>
                    <a:pt x="86010" y="0"/>
                  </a:moveTo>
                  <a:lnTo>
                    <a:pt x="2118732" y="0"/>
                  </a:lnTo>
                  <a:cubicBezTo>
                    <a:pt x="2141544" y="0"/>
                    <a:pt x="2163421" y="9062"/>
                    <a:pt x="2179550" y="25192"/>
                  </a:cubicBezTo>
                  <a:cubicBezTo>
                    <a:pt x="2195681" y="41322"/>
                    <a:pt x="2204742" y="63199"/>
                    <a:pt x="2204742" y="86010"/>
                  </a:cubicBezTo>
                  <a:lnTo>
                    <a:pt x="2204742" y="2128351"/>
                  </a:lnTo>
                  <a:cubicBezTo>
                    <a:pt x="2204742" y="2175852"/>
                    <a:pt x="2166234" y="2214360"/>
                    <a:pt x="2118732" y="2214360"/>
                  </a:cubicBezTo>
                  <a:lnTo>
                    <a:pt x="86010" y="2214360"/>
                  </a:lnTo>
                  <a:cubicBezTo>
                    <a:pt x="38508" y="2214360"/>
                    <a:pt x="0" y="2175852"/>
                    <a:pt x="0" y="2128351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204742" cy="2242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06881" y="1106472"/>
            <a:ext cx="9114440" cy="9711035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028700" y="0"/>
            <a:ext cx="1720970" cy="1398880"/>
          </a:xfrm>
          <a:custGeom>
            <a:avLst/>
            <a:gdLst/>
            <a:ahLst/>
            <a:cxnLst/>
            <a:rect r="r" b="b" t="t" l="l"/>
            <a:pathLst>
              <a:path h="1398880" w="1720970">
                <a:moveTo>
                  <a:pt x="0" y="0"/>
                </a:moveTo>
                <a:lnTo>
                  <a:pt x="1720970" y="0"/>
                </a:lnTo>
                <a:lnTo>
                  <a:pt x="1720970" y="1398880"/>
                </a:lnTo>
                <a:lnTo>
                  <a:pt x="0" y="139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31" t="-8166" r="-6081" b="-9963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616551" y="164982"/>
            <a:ext cx="3923590" cy="1315109"/>
          </a:xfrm>
          <a:custGeom>
            <a:avLst/>
            <a:gdLst/>
            <a:ahLst/>
            <a:cxnLst/>
            <a:rect r="r" b="b" t="t" l="l"/>
            <a:pathLst>
              <a:path h="1315109" w="3923590">
                <a:moveTo>
                  <a:pt x="0" y="0"/>
                </a:moveTo>
                <a:lnTo>
                  <a:pt x="3923590" y="0"/>
                </a:lnTo>
                <a:lnTo>
                  <a:pt x="3923590" y="1315109"/>
                </a:lnTo>
                <a:lnTo>
                  <a:pt x="0" y="1315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22" t="-135793" r="-12423" b="-13906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090" y="2231409"/>
            <a:ext cx="16714740" cy="10818995"/>
          </a:xfrm>
          <a:custGeom>
            <a:avLst/>
            <a:gdLst/>
            <a:ahLst/>
            <a:cxnLst/>
            <a:rect r="r" b="b" t="t" l="l"/>
            <a:pathLst>
              <a:path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8299" y="752728"/>
            <a:ext cx="12584178" cy="157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4"/>
              </a:lnSpc>
            </a:pPr>
            <a:r>
              <a:rPr lang="en-US" b="true" sz="5600" spc="-26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Student Feedback &amp; Positive Reviews </a:t>
            </a:r>
            <a:r>
              <a:rPr lang="ar-EG" b="true" sz="5600" spc="-263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آراء الطالبات والتقييمات الإيجابي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1975" y="3061729"/>
            <a:ext cx="7428904" cy="2998333"/>
            <a:chOff x="0" y="0"/>
            <a:chExt cx="1956584" cy="7896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956584" cy="818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7090" y="3256012"/>
            <a:ext cx="1154202" cy="804358"/>
            <a:chOff x="0" y="0"/>
            <a:chExt cx="303987" cy="21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03987" cy="240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4070" y="6507737"/>
            <a:ext cx="7428904" cy="2998333"/>
            <a:chOff x="0" y="0"/>
            <a:chExt cx="1956584" cy="7896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956584" cy="818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84269" y="3061729"/>
            <a:ext cx="7428904" cy="2998333"/>
            <a:chOff x="0" y="0"/>
            <a:chExt cx="1956584" cy="789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956584" cy="818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62075" y="3256012"/>
            <a:ext cx="1154202" cy="804358"/>
            <a:chOff x="0" y="0"/>
            <a:chExt cx="303987" cy="211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303987" cy="240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82073" y="6736337"/>
            <a:ext cx="1154202" cy="804358"/>
            <a:chOff x="0" y="0"/>
            <a:chExt cx="303987" cy="211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303987" cy="240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214039" y="3484462"/>
            <a:ext cx="81952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b="true" sz="3600" spc="-1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34037" y="6964786"/>
            <a:ext cx="81952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b="true" sz="3600" spc="-1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03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016364" y="6507737"/>
            <a:ext cx="7428904" cy="2998333"/>
            <a:chOff x="0" y="0"/>
            <a:chExt cx="1956584" cy="7896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956584" cy="818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345740" y="6736337"/>
            <a:ext cx="1154202" cy="804358"/>
            <a:chOff x="0" y="0"/>
            <a:chExt cx="303987" cy="2118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303987" cy="240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497704" y="6964786"/>
            <a:ext cx="81952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b="true" sz="3600" spc="-1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9054" y="3484462"/>
            <a:ext cx="81952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b="true" sz="3600" spc="-1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63943" y="3460643"/>
            <a:ext cx="481534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Anonymous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86380" y="4022270"/>
            <a:ext cx="5570471" cy="157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Honestly, from my experience, everything is perfect in every aspect, even in the smallest details. Mashallah, I wish them continued success and more achievements.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02477" y="1744709"/>
            <a:ext cx="4356379" cy="93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 spc="-84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Tutoring gave me the chance to connect with students in meaningful ways. Their feedback reminds me why I love doing this.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8215" y="8558860"/>
            <a:ext cx="1720970" cy="1398880"/>
          </a:xfrm>
          <a:custGeom>
            <a:avLst/>
            <a:gdLst/>
            <a:ahLst/>
            <a:cxnLst/>
            <a:rect r="r" b="b" t="t" l="l"/>
            <a:pathLst>
              <a:path h="1398880" w="1720970">
                <a:moveTo>
                  <a:pt x="0" y="0"/>
                </a:moveTo>
                <a:lnTo>
                  <a:pt x="1720970" y="0"/>
                </a:lnTo>
                <a:lnTo>
                  <a:pt x="1720970" y="1398880"/>
                </a:lnTo>
                <a:lnTo>
                  <a:pt x="0" y="139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31" t="-8166" r="-6081" b="-9963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618871" y="302611"/>
            <a:ext cx="3923590" cy="1315109"/>
          </a:xfrm>
          <a:custGeom>
            <a:avLst/>
            <a:gdLst/>
            <a:ahLst/>
            <a:cxnLst/>
            <a:rect r="r" b="b" t="t" l="l"/>
            <a:pathLst>
              <a:path h="1315109" w="3923590">
                <a:moveTo>
                  <a:pt x="0" y="0"/>
                </a:moveTo>
                <a:lnTo>
                  <a:pt x="3923590" y="0"/>
                </a:lnTo>
                <a:lnTo>
                  <a:pt x="3923590" y="1315109"/>
                </a:lnTo>
                <a:lnTo>
                  <a:pt x="0" y="1315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22" t="-135793" r="-12423" b="-139067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345740" y="3484462"/>
            <a:ext cx="481534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Anonymous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39187" y="6960017"/>
            <a:ext cx="481534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Anonymous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968926" y="6960017"/>
            <a:ext cx="481534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Anonymous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34460" y="4499248"/>
            <a:ext cx="6182863" cy="37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220"/>
              </a:lnSpc>
            </a:pPr>
            <a:r>
              <a:rPr lang="ar-EG" sz="2300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سهولة شرح المادة في فتره اشوف الدكتوره مصعبتها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41102" y="7779043"/>
            <a:ext cx="5943168" cy="77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Everything was excellent, mashallah. The tutoring was very helpful and well-organized.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662636" y="7779043"/>
            <a:ext cx="6136360" cy="77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220"/>
              </a:lnSpc>
            </a:pPr>
            <a:r>
              <a:rPr lang="ar-EG" sz="2300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ان اللي يشرحون فاهمين في المادة حتى لو تغير المحتوى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4741" y="-1712143"/>
            <a:ext cx="13720908" cy="8881170"/>
          </a:xfrm>
          <a:custGeom>
            <a:avLst/>
            <a:gdLst/>
            <a:ahLst/>
            <a:cxnLst/>
            <a:rect r="r" b="b" t="t" l="l"/>
            <a:pathLst>
              <a:path h="8881170" w="13720908">
                <a:moveTo>
                  <a:pt x="0" y="0"/>
                </a:moveTo>
                <a:lnTo>
                  <a:pt x="13720908" y="0"/>
                </a:lnTo>
                <a:lnTo>
                  <a:pt x="13720908" y="8881170"/>
                </a:lnTo>
                <a:lnTo>
                  <a:pt x="0" y="88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66414" y="3338967"/>
            <a:ext cx="13720908" cy="8881170"/>
          </a:xfrm>
          <a:custGeom>
            <a:avLst/>
            <a:gdLst/>
            <a:ahLst/>
            <a:cxnLst/>
            <a:rect r="r" b="b" t="t" l="l"/>
            <a:pathLst>
              <a:path h="8881170" w="13720908">
                <a:moveTo>
                  <a:pt x="0" y="0"/>
                </a:moveTo>
                <a:lnTo>
                  <a:pt x="13720908" y="0"/>
                </a:lnTo>
                <a:lnTo>
                  <a:pt x="13720908" y="8881169"/>
                </a:lnTo>
                <a:lnTo>
                  <a:pt x="0" y="8881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7636" y="480493"/>
            <a:ext cx="17012728" cy="9490227"/>
            <a:chOff x="0" y="0"/>
            <a:chExt cx="4480718" cy="24994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0718" cy="2499484"/>
            </a:xfrm>
            <a:custGeom>
              <a:avLst/>
              <a:gdLst/>
              <a:ahLst/>
              <a:cxnLst/>
              <a:rect r="r" b="b" t="t" l="l"/>
              <a:pathLst>
                <a:path h="2499484" w="4480718">
                  <a:moveTo>
                    <a:pt x="42321" y="0"/>
                  </a:moveTo>
                  <a:lnTo>
                    <a:pt x="4438397" y="0"/>
                  </a:lnTo>
                  <a:cubicBezTo>
                    <a:pt x="4461771" y="0"/>
                    <a:pt x="4480718" y="18948"/>
                    <a:pt x="4480718" y="42321"/>
                  </a:cubicBezTo>
                  <a:lnTo>
                    <a:pt x="4480718" y="2457162"/>
                  </a:lnTo>
                  <a:cubicBezTo>
                    <a:pt x="4480718" y="2468387"/>
                    <a:pt x="4476260" y="2479151"/>
                    <a:pt x="4468323" y="2487088"/>
                  </a:cubicBezTo>
                  <a:cubicBezTo>
                    <a:pt x="4460386" y="2495025"/>
                    <a:pt x="4449621" y="2499484"/>
                    <a:pt x="4438397" y="2499484"/>
                  </a:cubicBezTo>
                  <a:lnTo>
                    <a:pt x="42321" y="2499484"/>
                  </a:lnTo>
                  <a:cubicBezTo>
                    <a:pt x="18948" y="2499484"/>
                    <a:pt x="0" y="2480536"/>
                    <a:pt x="0" y="2457162"/>
                  </a:cubicBezTo>
                  <a:lnTo>
                    <a:pt x="0" y="42321"/>
                  </a:lnTo>
                  <a:cubicBezTo>
                    <a:pt x="0" y="31097"/>
                    <a:pt x="4459" y="20332"/>
                    <a:pt x="12396" y="12396"/>
                  </a:cubicBezTo>
                  <a:cubicBezTo>
                    <a:pt x="20332" y="4459"/>
                    <a:pt x="31097" y="0"/>
                    <a:pt x="4232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4480718" cy="246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2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5831829" y="2973114"/>
            <a:ext cx="0" cy="6285186"/>
          </a:xfrm>
          <a:prstGeom prst="line">
            <a:avLst/>
          </a:prstGeom>
          <a:ln cap="flat" w="19050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28747" y="3905914"/>
            <a:ext cx="4102293" cy="9525"/>
          </a:xfrm>
          <a:prstGeom prst="line">
            <a:avLst/>
          </a:prstGeom>
          <a:ln cap="flat" w="19050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6532986" y="3896389"/>
            <a:ext cx="4082608" cy="19050"/>
          </a:xfrm>
          <a:prstGeom prst="line">
            <a:avLst/>
          </a:prstGeom>
          <a:ln cap="flat" w="19050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023214" y="1248853"/>
            <a:ext cx="14184421" cy="130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b="true" sz="4500" spc="-211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Financial Benefits &amp; Time‑Management Balance</a:t>
            </a:r>
          </a:p>
          <a:p>
            <a:pPr algn="ctr">
              <a:lnSpc>
                <a:spcPts val="5130"/>
              </a:lnSpc>
            </a:pPr>
            <a:r>
              <a:rPr lang="ar-EG" b="true" sz="4500" spc="-211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الفوائد المالية وتوازن إدارة الوقت</a:t>
            </a:r>
            <a:r>
              <a:rPr lang="en-US" b="true" sz="4500" spc="-211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8215" y="164982"/>
            <a:ext cx="1855000" cy="1150127"/>
          </a:xfrm>
          <a:custGeom>
            <a:avLst/>
            <a:gdLst/>
            <a:ahLst/>
            <a:cxnLst/>
            <a:rect r="r" b="b" t="t" l="l"/>
            <a:pathLst>
              <a:path h="1150127" w="1855000">
                <a:moveTo>
                  <a:pt x="0" y="0"/>
                </a:moveTo>
                <a:lnTo>
                  <a:pt x="1854999" y="0"/>
                </a:lnTo>
                <a:lnTo>
                  <a:pt x="1854999" y="1150127"/>
                </a:lnTo>
                <a:lnTo>
                  <a:pt x="0" y="115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39" t="-16812" r="0" b="-2917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97477" y="0"/>
            <a:ext cx="3923590" cy="1315109"/>
          </a:xfrm>
          <a:custGeom>
            <a:avLst/>
            <a:gdLst/>
            <a:ahLst/>
            <a:cxnLst/>
            <a:rect r="r" b="b" t="t" l="l"/>
            <a:pathLst>
              <a:path h="1315109" w="3923590">
                <a:moveTo>
                  <a:pt x="0" y="0"/>
                </a:moveTo>
                <a:lnTo>
                  <a:pt x="3923590" y="0"/>
                </a:lnTo>
                <a:lnTo>
                  <a:pt x="3923590" y="1315109"/>
                </a:lnTo>
                <a:lnTo>
                  <a:pt x="0" y="1315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22" t="-135793" r="-12423" b="-13906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72402" y="2842742"/>
            <a:ext cx="5333699" cy="6794521"/>
          </a:xfrm>
          <a:custGeom>
            <a:avLst/>
            <a:gdLst/>
            <a:ahLst/>
            <a:cxnLst/>
            <a:rect r="r" b="b" t="t" l="l"/>
            <a:pathLst>
              <a:path h="6794521" w="5333699">
                <a:moveTo>
                  <a:pt x="0" y="0"/>
                </a:moveTo>
                <a:lnTo>
                  <a:pt x="5333699" y="0"/>
                </a:lnTo>
                <a:lnTo>
                  <a:pt x="5333699" y="6794521"/>
                </a:lnTo>
                <a:lnTo>
                  <a:pt x="0" y="6794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0331" y="3125499"/>
            <a:ext cx="3305567" cy="62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5"/>
              </a:lnSpc>
            </a:pPr>
            <a:r>
              <a:rPr lang="en-US" b="true" sz="2199" spc="-103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Paid Tutoring Platforms</a:t>
            </a:r>
          </a:p>
          <a:p>
            <a:pPr algn="ctr" rtl="true">
              <a:lnSpc>
                <a:spcPts val="2485"/>
              </a:lnSpc>
            </a:pPr>
            <a:r>
              <a:rPr lang="ar-EG" b="true" sz="2199" spc="-103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منصات التدريس المدفوعة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15003" y="3096924"/>
            <a:ext cx="4236383" cy="68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9"/>
              </a:lnSpc>
            </a:pPr>
            <a:r>
              <a:rPr lang="en-US" b="true" sz="2199" spc="-103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Writ</a:t>
            </a:r>
            <a:r>
              <a:rPr lang="en-US" b="true" sz="2199" spc="-103" strike="noStrike" u="none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</a:t>
            </a:r>
            <a:r>
              <a:rPr lang="en-US" b="true" sz="2199" spc="-103" strike="noStrike" u="none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 &amp;</a:t>
            </a:r>
            <a:r>
              <a:rPr lang="en-US" b="true" sz="2199" spc="-103" strike="noStrike" u="none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Tu</a:t>
            </a:r>
            <a:r>
              <a:rPr lang="en-US" b="true" sz="2199" spc="-103" strike="noStrike" u="none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to</a:t>
            </a:r>
            <a:r>
              <a:rPr lang="en-US" b="true" sz="2199" spc="-103" strike="noStrike" u="none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ring Cente</a:t>
            </a:r>
            <a:r>
              <a:rPr lang="en-US" b="true" sz="2199" spc="-103" strike="noStrike" u="none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 (WTC)</a:t>
            </a:r>
          </a:p>
          <a:p>
            <a:pPr algn="ctr" rtl="true" marL="0" indent="0" lvl="0">
              <a:lnSpc>
                <a:spcPts val="2749"/>
              </a:lnSpc>
            </a:pPr>
            <a:r>
              <a:rPr lang="ar-EG" b="true" sz="2199" spc="-103" strike="noStrike" u="none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  <a:rtl val="true"/>
              </a:rPr>
              <a:t>مركز الكتابة والتدريس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1575" y="4020214"/>
            <a:ext cx="4403079" cy="386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31" indent="-183515" lvl="1">
              <a:lnSpc>
                <a:spcPts val="3094"/>
              </a:lnSpc>
              <a:buFont typeface="Arial"/>
              <a:buChar char="•"/>
            </a:pP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Students pay per session → costly for regular support</a:t>
            </a:r>
          </a:p>
          <a:p>
            <a:pPr algn="just" marL="367031" indent="-183515" lvl="1">
              <a:lnSpc>
                <a:spcPts val="3094"/>
              </a:lnSpc>
              <a:buFont typeface="Arial"/>
              <a:buChar char="•"/>
            </a:pP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Limited flexibility: fixed instructors or subject packages</a:t>
            </a:r>
          </a:p>
          <a:p>
            <a:pPr algn="just" marL="367031" indent="-183515" lvl="1">
              <a:lnSpc>
                <a:spcPts val="3094"/>
              </a:lnSpc>
              <a:buFont typeface="Arial"/>
              <a:buChar char="•"/>
            </a:pP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 financial relief or personalized learning without pressure</a:t>
            </a:r>
          </a:p>
          <a:p>
            <a:pPr algn="just">
              <a:lnSpc>
                <a:spcPts val="3094"/>
              </a:lnSpc>
            </a:pPr>
          </a:p>
          <a:p>
            <a:pPr algn="just" rtl="true" marL="367031" indent="-183515" lvl="1">
              <a:lnSpc>
                <a:spcPts val="3094"/>
              </a:lnSpc>
              <a:buFont typeface="Arial"/>
              <a:buChar char="•"/>
            </a:pP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الدفع لكل جلسة → مكلف للدعم المنتظم</a:t>
            </a:r>
          </a:p>
          <a:p>
            <a:pPr algn="just" rtl="true" marL="367031" indent="-183515" lvl="1">
              <a:lnSpc>
                <a:spcPts val="3094"/>
              </a:lnSpc>
              <a:buFont typeface="Arial"/>
              <a:buChar char="•"/>
            </a:pP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مرونة محدودة: مدرس أو مادة محددة</a:t>
            </a:r>
          </a:p>
          <a:p>
            <a:pPr algn="just" rtl="true" marL="367031" indent="-183515" lvl="1">
              <a:lnSpc>
                <a:spcPts val="3094"/>
              </a:lnSpc>
              <a:buFont typeface="Arial"/>
              <a:buChar char="•"/>
            </a:pP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لا توفر دعماً شخصياً دون ضغط مالي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31014" y="4058314"/>
            <a:ext cx="4928564" cy="4680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31" indent="-183515" lvl="1">
              <a:lnSpc>
                <a:spcPts val="2907"/>
              </a:lnSpc>
              <a:buFont typeface="Arial"/>
              <a:buChar char="•"/>
            </a:pP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</a:t>
            </a: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 to 5 free appointments per week</a:t>
            </a:r>
          </a:p>
          <a:p>
            <a:pPr algn="just" marL="367031" indent="-183515" lvl="1">
              <a:lnSpc>
                <a:spcPts val="2907"/>
              </a:lnSpc>
              <a:buFont typeface="Arial"/>
              <a:buChar char="•"/>
            </a:pP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Full flexibility: any instructor, any course, any time</a:t>
            </a:r>
          </a:p>
          <a:p>
            <a:pPr algn="just" marL="367031" indent="-183515" lvl="1">
              <a:lnSpc>
                <a:spcPts val="2907"/>
              </a:lnSpc>
              <a:buFont typeface="Arial"/>
              <a:buChar char="•"/>
            </a:pP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Online &amp; in-person options</a:t>
            </a:r>
          </a:p>
          <a:p>
            <a:pPr algn="just" marL="367031" indent="-183515" lvl="1">
              <a:lnSpc>
                <a:spcPts val="2907"/>
              </a:lnSpc>
              <a:buFont typeface="Arial"/>
              <a:buChar char="•"/>
            </a:pP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Personalized support without financial stress</a:t>
            </a:r>
          </a:p>
          <a:p>
            <a:pPr algn="just" marL="367031" indent="-183515" lvl="1">
              <a:lnSpc>
                <a:spcPts val="2907"/>
              </a:lnSpc>
              <a:buFont typeface="Arial"/>
              <a:buChar char="•"/>
            </a:pP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Tutors receive incentives with a 4-hour weekly cap for balance</a:t>
            </a:r>
          </a:p>
          <a:p>
            <a:pPr algn="just">
              <a:lnSpc>
                <a:spcPts val="2907"/>
              </a:lnSpc>
            </a:pPr>
          </a:p>
          <a:p>
            <a:pPr algn="just" rtl="true" marL="367031" indent="-183515" lvl="1">
              <a:lnSpc>
                <a:spcPts val="2907"/>
              </a:lnSpc>
              <a:buFont typeface="Arial"/>
              <a:buChar char="•"/>
            </a:pP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حتى </a:t>
            </a: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٥</a:t>
            </a: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 جلسات مجانية أسبوعياً</a:t>
            </a:r>
          </a:p>
          <a:p>
            <a:pPr algn="just" rtl="true" marL="367031" indent="-183515" lvl="1">
              <a:lnSpc>
                <a:spcPts val="2907"/>
              </a:lnSpc>
              <a:buFont typeface="Arial"/>
              <a:buChar char="•"/>
            </a:pP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مرونة كاملة: أي مدرس، أي مادة، في أي وقت</a:t>
            </a:r>
          </a:p>
          <a:p>
            <a:pPr algn="just" rtl="true" marL="367031" indent="-183515" lvl="1">
              <a:lnSpc>
                <a:spcPts val="2907"/>
              </a:lnSpc>
              <a:buFont typeface="Arial"/>
              <a:buChar char="•"/>
            </a:pP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جلسات حضورية وعن بُعد</a:t>
            </a:r>
          </a:p>
          <a:p>
            <a:pPr algn="just" rtl="true" marL="367031" indent="-183515" lvl="1">
              <a:lnSpc>
                <a:spcPts val="2907"/>
              </a:lnSpc>
              <a:buFont typeface="Arial"/>
              <a:buChar char="•"/>
            </a:pP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د</a:t>
            </a: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عم شخصي دون ضغط مالي</a:t>
            </a:r>
          </a:p>
          <a:p>
            <a:pPr algn="r" rtl="true" marL="367031" indent="-183515" lvl="1">
              <a:lnSpc>
                <a:spcPts val="2907"/>
              </a:lnSpc>
              <a:buFont typeface="Arial"/>
              <a:buChar char="•"/>
            </a:pP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يحصل المدرسون على مكافآت مع حد أسبوعي </a:t>
            </a:r>
            <a:r>
              <a:rPr lang="en-US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٤</a:t>
            </a:r>
            <a:r>
              <a:rPr lang="ar-EG" sz="1700" spc="-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  <a:rtl val="true"/>
              </a:rPr>
              <a:t> ساعات لضمان التوازن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1316752" y="2973099"/>
            <a:ext cx="0" cy="6285186"/>
          </a:xfrm>
          <a:prstGeom prst="line">
            <a:avLst/>
          </a:prstGeom>
          <a:ln cap="flat" w="19050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DAG9vHfoKME</dc:identifier>
  <dcterms:modified xsi:type="dcterms:W3CDTF">2011-08-01T06:04:30Z</dcterms:modified>
  <cp:revision>1</cp:revision>
  <dc:title>My Journey as a Student Tutor</dc:title>
</cp:coreProperties>
</file>